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92" r:id="rId8"/>
  </p:sldMasterIdLst>
  <p:notesMasterIdLst>
    <p:notesMasterId r:id="rId29"/>
  </p:notesMasterIdLst>
  <p:handoutMasterIdLst>
    <p:handoutMasterId r:id="rId30"/>
  </p:handoutMasterIdLst>
  <p:sldIdLst>
    <p:sldId id="256" r:id="rId9"/>
    <p:sldId id="285" r:id="rId10"/>
    <p:sldId id="257" r:id="rId11"/>
    <p:sldId id="273" r:id="rId12"/>
    <p:sldId id="262" r:id="rId13"/>
    <p:sldId id="289" r:id="rId14"/>
    <p:sldId id="263" r:id="rId15"/>
    <p:sldId id="277" r:id="rId16"/>
    <p:sldId id="278" r:id="rId17"/>
    <p:sldId id="286" r:id="rId18"/>
    <p:sldId id="287" r:id="rId19"/>
    <p:sldId id="268" r:id="rId20"/>
    <p:sldId id="264" r:id="rId21"/>
    <p:sldId id="259" r:id="rId22"/>
    <p:sldId id="260" r:id="rId23"/>
    <p:sldId id="274" r:id="rId24"/>
    <p:sldId id="265" r:id="rId25"/>
    <p:sldId id="271" r:id="rId26"/>
    <p:sldId id="270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а" initials="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1T20:48:39.522" idx="1">
    <p:pos x="10" y="10"/>
    <p:text/>
  </p:cm>
  <p:cm authorId="0" dt="2013-02-21T20:48:42.361" idx="2">
    <p:pos x="146" y="14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4E75-B6AD-466D-ABBE-5EF989E74F7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Составила Курчавова С. 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83C3-5251-4D63-A4B5-F053C2D6C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C057-9551-4A26-AA7C-792F2462048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Составила Курчавова С. 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16AB-6B78-404B-AA79-71AB8A69E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16AB-6B78-404B-AA79-71AB8A69E80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Составила Курчавова С. В.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0427-6BB3-4B05-8257-D0B5649C35D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8C73-80B8-42A4-AC49-72AE09C39A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7AFB-F15F-4549-8B7C-C2AA0963AC40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1E6A-59CA-499D-A44F-81841B3F9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AC86-FE46-4615-8F35-C514BE6B543C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2F25-E762-4C0F-81E4-CEE3DDE41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30C1F-5327-41A6-A056-7ACF1733914B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24D6548-6BA0-48E6-A40E-C7EA9EA46B7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C8895-46E4-4B02-8F69-391AA978CCB6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8E58D-2CDB-4FC1-85DD-D3C5E43F6C4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52D80-6266-4CC3-8FEE-3E1F7ACD021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E9009-6A36-4AA8-ABCD-1B296D9003B7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4342C-689F-47A9-8B61-7EF54FBE46D9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7331E68-BF99-4AD1-A2F2-EA0DC87CD3F8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E237-639A-45C4-B3BF-A064EDC98C70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A84C-9AEA-426E-A3CC-0BE4F2AD3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E9DCD-4E6D-4D07-9259-86AB1867FDA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6650F-D46E-432F-8186-B47E5182393C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F911D-28AE-4A36-8524-D0B0325B56B8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441E30C-C199-435D-9CD0-7EAB15B5329C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11633C-101F-43B1-A191-CCC591439A3B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E4B2C8B2-DD6A-4914-AFC7-9CD80CAEDFC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1036B6-0607-433E-A98D-1FD2D983998C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AA3C48-7E6F-4199-ADA8-662CEFBF018D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C90553-F2C1-49F3-A0DF-E4B90309A726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6A6C32-D379-4046-804A-9590DD19C0B4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F32F-C06F-4875-9412-B54B0F8CC64D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C990-3583-43C9-B916-7E0D37C52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976CAC6-9D23-430D-87F2-A9D721C861D0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C1DEC5B-B08F-4740-AE47-9F9394F6374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4AEB5C-6605-4814-BB7E-1614154A4996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DE35D7-D90D-4EDB-A682-97465F0DDE3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BE45B-2B0A-4898-8296-5CFC665E3A1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A5413-1CD4-47D2-A819-781BD33438A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2075E-24BB-4A14-8DE9-5CA4EF96D12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80D85-9635-421E-BFEC-9B8EED5A041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44E65-B99D-4A51-9A67-6A5D58D5CCC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2A40-FBDB-44CE-9840-415204A20EC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A98E-A7EB-4ACD-8D05-BCDBAC1D7336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F805-3002-4BAF-96D6-B6F1CA3868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46BD-820E-4BC7-8DBB-B0F366E47C2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8FC24-3C97-488F-82E2-00EF8A6F1BB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BCB28-F52D-4345-A194-D876D347B5D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743D3-52BB-4E64-85BB-2A23D1048A5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E1309-A844-4A54-A9E4-B61F73F2628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06317C-4178-412C-B280-CB84102612A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D20145-7C4A-4A12-A046-545D3340D7CA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F18F89-51EA-4362-BF6C-903C301B20DB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D2AF7-78B9-4A36-8B7D-6DAD12C1E34D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6EBC86-2FA2-48D0-A529-C1EC6614AB6A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29C6-E366-418A-AB99-68C8EB60CF3D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DDB2-CC90-48DA-916D-EE29120359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2CB7DF-539D-4621-A5AA-4780BB38639A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E4DDCE-30F6-46E3-8BED-0E532B532207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3F05E-F2D1-4FC3-B903-38258729BF0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CBED27-4F12-4196-9FAC-8253C7965EBA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EDD731-600B-4A31-8280-B82DA0A0AC8B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A81541-D19C-49A1-92C5-9292BD353CAB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21AB8F-F11B-4372-83A8-2DEEA6984F94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8CE983-0422-4FED-8540-445977E62B09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4CB42A-E4A8-4725-A224-AD034E51890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DD2FDC-B257-466F-8C1F-87D9AF73C02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7866-E12A-4F6C-A544-138D8FE4A8FD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0F5B-BE1B-4F69-99B3-819F33D63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58ABC0-76D0-4B7A-9F8A-48DD9D91064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9737F4-8BFE-4799-94D8-6FB431A5D18A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9E9F708-641A-48DC-A97B-E9BD09FDFBE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FF35DE-6BFD-43A4-BDF3-713FE1D443DC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930302-B464-410A-ACDF-464F4500109D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6409C7-CE44-4235-AA1F-3B9559185C58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93D640C-495A-4A84-B5DB-EED856648437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BE45B-2B0A-4898-8296-5CFC665E3A1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A5413-1CD4-47D2-A819-781BD33438A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2075E-24BB-4A14-8DE9-5CA4EF96D12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CB96-D503-4B7E-A6CD-E696DC8CB1E0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DBFC-7D68-4654-8AF5-76647EA522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80D85-9635-421E-BFEC-9B8EED5A041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44E65-B99D-4A51-9A67-6A5D58D5CCC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2A40-FBDB-44CE-9840-415204A20EC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46BD-820E-4BC7-8DBB-B0F366E47C2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8FC24-3C97-488F-82E2-00EF8A6F1BB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BCB28-F52D-4345-A194-D876D347B5D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743D3-52BB-4E64-85BB-2A23D1048A5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E1309-A844-4A54-A9E4-B61F73F2628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BE45B-2B0A-4898-8296-5CFC665E3A1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88C73-80B8-42A4-AC49-72AE09C39A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77A5413-1CD4-47D2-A819-781BD33438A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80A84C-9AEA-426E-A3CC-0BE4F2AD3C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73B9-181A-4DA9-9411-F6CA92E8AE27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09A1-E42C-4EBA-870F-7A4853CA1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2075E-24BB-4A14-8DE9-5CA4EF96D12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CC990-3583-43C9-B916-7E0D37C52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80D85-9635-421E-BFEC-9B8EED5A041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1F805-3002-4BAF-96D6-B6F1CA3868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8DDB2-CC90-48DA-916D-EE29120359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44E65-B99D-4A51-9A67-6A5D58D5CCC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2A40-FBDB-44CE-9840-415204A20ECE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50F5B-BE1B-4F69-99B3-819F33D63F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E46BD-820E-4BC7-8DBB-B0F366E47C2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CDBFC-7D68-4654-8AF5-76647EA522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6C8FC24-3C97-488F-82E2-00EF8A6F1BB3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F709A1-E42C-4EBA-870F-7A4853CA19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BCB28-F52D-4345-A194-D876D347B5D5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89E549-DF0F-49BF-BA06-A3DCC69A5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743D3-52BB-4E64-85BB-2A23D1048A5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1E6A-59CA-499D-A44F-81841B3F91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E1309-A844-4A54-A9E4-B61F73F2628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B2F25-E762-4C0F-81E4-CEE3DDE410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DFC0-CDA0-4594-BDC7-24C7A82D4604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E549-DF0F-49BF-BA06-A3DCC69A5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B6341-12CC-4674-803B-0CCA7D93C71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47BF2-DE6C-46AA-8FC3-1529F64F52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7085B0-5A12-4E8F-BA26-C51C09BFC360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DC13ACA7-4288-4D26-894D-049C7F215747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2B410D-D3C4-4F61-ACD7-1F52274ED532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EF8D9F7-CA38-429C-8A61-6A3780991F21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37E4780-235A-4081-8EF4-1444ACBBF6EB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EB6341-12CC-4674-803B-0CCA7D93C71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EB6341-12CC-4674-803B-0CCA7D93C71F}" type="datetime1">
              <a:rPr lang="ru-RU" smtClean="0"/>
              <a:pPr>
                <a:defRPr/>
              </a:pPr>
              <a:t>21.02.2013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147BF2-DE6C-46AA-8FC3-1529F64F52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.free-lance.ru/users/Kuzmit4/upload/f_4a8b8fc2f3f5b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071678"/>
            <a:ext cx="6858000" cy="2857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Признаки делимости </a:t>
            </a:r>
            <a:br>
              <a:rPr lang="ru-RU" sz="72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72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на 3 и на 9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625" y="285750"/>
            <a:ext cx="8286750" cy="4286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cuments\шаблоны презентаций\картинкидля презентаций\картинки на школьныю тем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3352800" cy="3352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Физкультминуточка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для глаз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18115 C 0.00938 0.17861 0.00486 0.17191 -0.00104 0.17029 C -0.01528 0.16636 -0.04427 0.16313 -0.04427 0.16336 C -0.05955 0.15619 -0.0743 0.1518 -0.09028 0.1488 C -0.10469 0.14233 -0.11875 0.13563 -0.13351 0.13078 C -0.14219 0.125 -0.15243 0.12338 -0.16059 0.11622 C -0.16337 0.11391 -0.16562 0.11068 -0.16875 0.10906 C -0.18246 0.10236 -0.19809 0.10167 -0.21198 0.09473 C -0.22413 0.08873 -0.23472 0.07856 -0.24705 0.07325 C -0.25989 0.06192 -0.27674 0.05592 -0.28767 0.0409 C -0.29792 0.02704 -0.29253 0.03281 -0.30382 0.02288 C -0.31319 0.00393 -0.32135 -0.01594 -0.3309 -0.03466 C -0.33698 -0.06007 -0.3283 -0.0298 -0.34167 -0.05637 C -0.35573 -0.08456 -0.33229 -0.05106 -0.34983 -0.0744 C -0.3533 -0.08872 -0.36094 -0.09727 -0.36597 -0.11021 C -0.36719 -0.11368 -0.36753 -0.1176 -0.36875 -0.12107 C -0.37031 -0.12592 -0.37222 -0.13077 -0.37413 -0.1354 C -0.37986 -0.14949 -0.38299 -0.15388 -0.38767 -0.16774 C -0.39253 -0.18207 -0.39462 -0.19454 -0.40104 -0.20748 C -0.40625 -0.23406 -0.4118 -0.2604 -0.41736 -0.2865 C -0.4184 -0.29113 -0.41892 -0.29621 -0.41996 -0.30083 C -0.4217 -0.30822 -0.42969 -0.32786 -0.42552 -0.32255 C -0.42361 -0.32024 -0.42187 -0.3177 -0.41996 -0.31539 C -0.41233 -0.28442 -0.40434 -0.25346 -0.39844 -0.22181 C -0.39601 -0.20864 -0.39566 -0.19408 -0.39028 -0.1823 C -0.38889 -0.1793 -0.38646 -0.17768 -0.38489 -0.17491 C -0.38108 -0.16797 -0.37778 -0.16058 -0.37413 -0.15342 C -0.3658 -0.13678 -0.36788 -0.13609 -0.35521 -0.12477 C -0.34913 -0.10074 -0.3368 -0.08618 -0.32552 -0.067 C -0.30885 -0.03835 -0.32187 -0.05222 -0.3066 -0.03835 C -0.29097 -0.00762 -0.28055 0.00046 -0.25781 0.02288 C -0.25417 0.02634 -0.25104 0.03073 -0.24705 0.03351 C -0.24201 0.03697 -0.23559 0.03674 -0.2309 0.0409 C -0.21632 0.05361 -0.20417 0.06562 -0.18767 0.07325 C -0.17552 0.08873 -0.16285 0.0915 -0.14705 0.09843 C -0.1401 0.10143 -0.13489 0.10929 -0.12812 0.11276 C -0.11944 0.11692 -0.11701 0.11484 -0.1092 0.11992 C -0.08854 0.13355 -0.06614 0.14603 -0.04427 0.15596 C -0.01649 0.16844 0.01354 0.17144 0.04219 0.17745 C 0.05191 0.17583 0.07083 0.17491 0.08004 0.16659 C 0.08264 0.16428 0.08507 0.16082 0.08802 0.15943 C 0.10417 0.15134 0.13229 0.14557 0.15017 0.14141 C 0.16181 0.13863 0.17361 0.13655 0.18542 0.13424 C 0.19167 0.13309 0.20434 0.13078 0.20434 0.13101 C 0.20972 0.12847 0.21511 0.12593 0.22049 0.12362 C 0.22361 0.12223 0.2257 0.11807 0.22865 0.11622 C 0.23125 0.1146 0.23403 0.11391 0.23681 0.11276 C 0.23941 0.11045 0.24236 0.10837 0.24479 0.10559 C 0.24774 0.10236 0.25 0.09797 0.25295 0.09473 C 0.25799 0.08942 0.2691 0.08041 0.2691 0.08064 C 0.27083 0.07671 0.2724 0.07302 0.27448 0.06955 C 0.27604 0.06678 0.27847 0.06516 0.28004 0.06239 C 0.28403 0.05546 0.2908 0.0409 0.2908 0.04113 C 0.29462 0.02565 0.29445 0.01941 0.30156 0.00832 C 0.30955 -0.00439 0.30972 0.00116 0.31511 -0.01317 C 0.31632 -0.01663 0.31649 -0.02079 0.31788 -0.02403 C 0.32101 -0.03165 0.32865 -0.04552 0.32865 -0.04528 C 0.33351 -0.06492 0.33924 -0.08271 0.34757 -0.09958 C 0.35399 -0.12592 0.36493 -0.15111 0.3691 -0.1786 C 0.37188 -0.19778 0.37361 -0.21719 0.37726 -0.23613 C 0.38056 -0.25393 0.38542 -0.26848 0.38802 -0.2865 C 0.40139 -0.25947 0.39549 -0.27634 0.3908 -0.21465 C 0.39045 -0.21095 0.38872 -0.20748 0.38802 -0.20379 C 0.38247 -0.17375 0.37674 -0.14833 0.36649 -0.12107 C 0.36042 -0.1049 0.36719 -0.11483 0.36111 -0.09588 C 0.35764 -0.08479 0.35122 -0.07463 0.34757 -0.06354 C 0.34531 -0.05661 0.34392 -0.04898 0.34219 -0.04182 C 0.33906 -0.02957 0.32656 -0.01063 0.32049 0.00116 C 0.3092 0.02357 0.3 0.02334 0.28542 0.0372 C 0.28229 0.04021 0.28038 0.04506 0.27726 0.04806 C 0.26354 0.06123 0.27066 0.0506 0.25833 0.05869 C 0.2507 0.06377 0.24462 0.07232 0.23681 0.07671 C 0.23333 0.07879 0.22934 0.07856 0.22587 0.08041 C 0.19167 0.09751 0.23507 0.0781 0.20695 0.09473 C 0.19497 0.1019 0.19132 0.10097 0.18004 0.10559 C 0.16875 0.10998 0.1566 0.11761 0.14479 0.11992 C 0.08316 0.13193 0.14201 0.11738 0.10434 0.12708 C 0.06285 0.12593 0.02153 0.1257 -0.01996 0.12362 C -0.03646 0.12269 -0.05486 0.1153 -0.07135 0.11276 C -0.08889 0.1012 -0.07517 0.1086 -0.09566 0.1019 C -0.10469 0.09889 -0.10746 0.09566 -0.11736 0.09127 C -0.13142 0.08503 -0.14618 0.08156 -0.16059 0.07671 C -0.16337 0.0744 -0.1658 0.0714 -0.16875 0.06955 C -0.17118 0.06793 -0.1743 0.06793 -0.17674 0.06608 C -0.17899 0.06424 -0.18003 0.06054 -0.18212 0.05869 C -0.18542 0.05569 -0.18941 0.05384 -0.19305 0.05153 C -0.20469 0.03605 -0.20712 0.04136 -0.21996 0.03004 C -0.23472 0.0171 -0.21476 0.02819 -0.23351 0.01571 C -0.23611 0.0141 -0.23906 0.01363 -0.24167 0.01202 C -0.25208 0.00509 -0.26128 -0.00554 -0.27135 -0.01317 C -0.28142 -0.02079 -0.28576 -0.03073 -0.29305 -0.04182 C -0.29722 -0.04829 -0.3066 -0.05984 -0.3066 -0.05961 C -0.31597 -0.08526 -0.30694 -0.06469 -0.31996 -0.08503 C -0.32917 -0.09935 -0.33646 -0.11622 -0.34427 -0.13193 C -0.35868 -0.16104 -0.36892 -0.19385 -0.38767 -0.21811 C -0.39514 -0.2493 -0.3816 -0.19847 -0.4092 -0.25416 C -0.41094 -0.25785 -0.4125 -0.26178 -0.41458 -0.26502 C -0.41875 -0.27149 -0.42812 -0.28304 -0.42812 -0.28281 C -0.425 -0.26571 -0.42187 -0.25092 -0.41458 -0.23613 C -0.41024 -0.21904 -0.40833 -0.20702 -0.40104 -0.19293 C -0.39427 -0.16566 -0.3783 -0.14025 -0.36597 -0.11737 C -0.35781 -0.10212 -0.34444 -0.09796 -0.33628 -0.08156 C -0.32396 -0.05661 -0.33976 -0.08595 -0.31996 -0.05984 C -0.31076 -0.04759 -0.31493 -0.04413 -0.30104 -0.03835 C -0.29201 -0.02911 -0.28489 -0.02149 -0.27413 -0.01686 C -0.26562 -0.00508 -0.2526 0.0074 -0.24167 0.01571 C -0.23941 0.01756 -0.22413 0.02241 -0.22274 0.02288 C -0.17031 0.064 -0.10364 0.07741 -0.04427 0.08757 C -0.02708 0.09543 -0.0434 0.08873 -0.01198 0.09473 C -0.00104 0.09681 0.02049 0.1019 0.02049 0.10213 C 0.07188 0.10074 0.12326 0.10167 0.17448 0.09843 C 0.18472 0.09774 0.2092 0.0781 0.22049 0.07325 C 0.23177 0.06308 0.24045 0.05338 0.25295 0.04806 C 0.26024 0.03351 0.26632 0.03212 0.27726 0.02288 C 0.29879 0.00485 0.2783 0.01964 0.29618 0.00116 C 0.3059 -0.00878 0.31667 -0.01663 0.32587 -0.02749 C 0.33681 -0.04043 0.34636 -0.05568 0.35573 -0.0707 C 0.36528 -0.08595 0.3691 -0.10305 0.38004 -0.11737 C 0.38576 -0.13285 0.39132 -0.15319 0.39896 -0.16774 C 0.39983 -0.17375 0.40052 -0.17976 0.40156 -0.18576 C 0.40226 -0.18946 0.40382 -0.19293 0.40434 -0.19662 C 0.40781 -0.21973 0.40556 -0.2195 0.40972 -0.23983 C 0.4125 -0.25346 0.41788 -0.26525 0.41788 -0.27934 L 0.41511 -0.25785 " pathEditMode="relative" rAng="0" ptsTypes="ffffffffffffffffffffffffffffffffffffffffffffffffffffffffffffffffffffffffffffffffffffffffffffffffffffffffffffffffffffffffffAA">
                                      <p:cBhvr>
                                        <p:cTn id="14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5214942" y="428604"/>
            <a:ext cx="3500462" cy="2143140"/>
          </a:xfrm>
          <a:prstGeom prst="wedgeRectCallou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вета\Documents\шаблоны презентаций\картинкидля презентаций\картинки на школьныю тему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2066925" cy="2066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928670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Продолжаем работу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43958 L 0.11025 -0.2088 L 0.32448 -0.2088 L 0.21737 0.02708 L 0.32448 0.25787 L 0.11025 0.25787 L 0.00365 0.49375 L -0.10347 0.25787 L -0.31718 0.25787 L -0.21059 0.02708 L -0.31718 -0.2088 L -0.10347 -0.2088 L 0.00365 -0.43958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43958 C 0.175 -0.43958 0.31615 -0.35092 0.31615 -0.24213 C 0.31615 -0.11412 0.1599 -0.06805 0.0658 -0.04861 L -0.05902 -0.02847 C -0.1526 -0.0088 -0.30885 0.04028 -0.30885 0.18472 C -0.30885 0.27708 -0.16822 0.38264 0.00365 0.38264 C 0.175 0.38264 0.31615 0.27708 0.31615 0.18472 C 0.31615 0.04028 0.1599 -0.0088 0.0658 -0.02847 L -0.05902 -0.04861 C -0.1526 -0.06805 -0.30885 -0.11412 -0.30885 -0.24213 C -0.30885 -0.35092 -0.16822 -0.43958 0.00365 -0.43958 Z " pathEditMode="relative" rAng="0" ptsTypes="ffFffffFfff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26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02 -0.00069 C -0.48802 0.14861 -0.38177 0.2713 -0.25208 0.2713 C -0.09878 0.2713 -0.04358 0.13542 -0.02066 0.05347 L 0.00365 -0.05532 C 0.02743 -0.13681 0.08576 -0.27292 0.25886 -0.27292 C 0.36945 -0.27292 0.49531 -0.15046 0.49531 -0.00069 C 0.49531 0.14861 0.36945 0.2713 0.25886 0.2713 C 0.08576 0.2713 0.02743 0.13542 0.00365 0.05347 L -0.02066 -0.05532 C -0.04358 -0.13681 -0.09878 -0.27292 -0.25208 -0.27292 C -0.38177 -0.27292 -0.48802 -0.15046 -0.48802 -0.00069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96337" cy="24288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Как из букв складываются слова, так из цифр складываются числа. </a:t>
            </a:r>
            <a:br>
              <a:rPr lang="ru-RU" sz="3600" dirty="0" smtClean="0"/>
            </a:br>
            <a:r>
              <a:rPr lang="ru-RU" sz="3600" dirty="0" smtClean="0"/>
              <a:t>Помоги Маше составить трехзначное число из цифр, если известно, что число:</a:t>
            </a:r>
            <a:endParaRPr lang="ru-RU" sz="3600" dirty="0"/>
          </a:p>
        </p:txBody>
      </p:sp>
      <p:pic>
        <p:nvPicPr>
          <p:cNvPr id="8195" name="Рисунок 3" descr="larg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714625"/>
            <a:ext cx="45720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есятиугольник 4"/>
          <p:cNvSpPr/>
          <p:nvPr/>
        </p:nvSpPr>
        <p:spPr>
          <a:xfrm>
            <a:off x="357158" y="3286124"/>
            <a:ext cx="3071834" cy="278608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Делится на 2</a:t>
            </a:r>
          </a:p>
        </p:txBody>
      </p:sp>
      <p:sp>
        <p:nvSpPr>
          <p:cNvPr id="6" name="Десятиугольник 5"/>
          <p:cNvSpPr/>
          <p:nvPr/>
        </p:nvSpPr>
        <p:spPr>
          <a:xfrm>
            <a:off x="4572000" y="3714752"/>
            <a:ext cx="3071834" cy="278608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Делится на 5</a:t>
            </a:r>
          </a:p>
        </p:txBody>
      </p:sp>
      <p:sp>
        <p:nvSpPr>
          <p:cNvPr id="7" name="Десятиугольник 6"/>
          <p:cNvSpPr/>
          <p:nvPr/>
        </p:nvSpPr>
        <p:spPr>
          <a:xfrm>
            <a:off x="357158" y="3286124"/>
            <a:ext cx="3071834" cy="278608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Делится и на 2, 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5</a:t>
            </a:r>
          </a:p>
        </p:txBody>
      </p:sp>
      <p:sp>
        <p:nvSpPr>
          <p:cNvPr id="8" name="Десятиугольник 7"/>
          <p:cNvSpPr/>
          <p:nvPr/>
        </p:nvSpPr>
        <p:spPr>
          <a:xfrm>
            <a:off x="4572000" y="3714752"/>
            <a:ext cx="3071834" cy="278608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Делится на 5, но 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делится на 2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42875"/>
            <a:ext cx="8709025" cy="1643063"/>
          </a:xfrm>
        </p:spPr>
        <p:txBody>
          <a:bodyPr/>
          <a:lstStyle/>
          <a:p>
            <a:pPr eaLnBrk="1" hangingPunct="1">
              <a:lnSpc>
                <a:spcPts val="4800"/>
              </a:lnSpc>
              <a:defRPr/>
            </a:pPr>
            <a:r>
              <a:rPr lang="ru-RU" dirty="0" smtClean="0"/>
              <a:t>Может ли Маша разложить 135 конфет по 9 мешочкам для подарков?</a:t>
            </a:r>
            <a:endParaRPr lang="ru-RU" dirty="0"/>
          </a:p>
        </p:txBody>
      </p:sp>
      <p:pic>
        <p:nvPicPr>
          <p:cNvPr id="9219" name="Содержимое 5" descr="98375_w465_h260_f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50"/>
            <a:ext cx="2143125" cy="364331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2000250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100: 9 = 11(конфет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 в остатке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4563" y="2643188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30: 9 = 3 (конфет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3 в остатке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14563" y="3357563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5: 9 = 0 (конфет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5 в остатке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14563" y="4286250"/>
            <a:ext cx="6929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Найдем сумму остатков: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1+ 3 + 5 </a:t>
            </a:r>
            <a:r>
              <a:rPr lang="ru-RU" sz="3200" b="1" dirty="0">
                <a:solidFill>
                  <a:srgbClr val="FF0000"/>
                </a:solidFill>
              </a:rPr>
              <a:t>= 9 (конфет), которые можно разделить на 9 подарков!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6000750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Какой вывод можно сделать?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3000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Если сумма цифр числа делится на 9, то и число делится на 9.</a:t>
            </a:r>
            <a:br>
              <a:rPr lang="ru-RU" dirty="0" smtClean="0"/>
            </a:br>
            <a:r>
              <a:rPr lang="ru-RU" dirty="0" smtClean="0"/>
              <a:t>Если сумма цифр числа </a:t>
            </a:r>
            <a:br>
              <a:rPr lang="ru-RU" dirty="0" smtClean="0"/>
            </a:br>
            <a:r>
              <a:rPr lang="ru-RU" dirty="0" smtClean="0"/>
              <a:t>не делится на 9, </a:t>
            </a:r>
            <a:br>
              <a:rPr lang="ru-RU" dirty="0" smtClean="0"/>
            </a:br>
            <a:r>
              <a:rPr lang="ru-RU" dirty="0" smtClean="0"/>
              <a:t>то и число не делится на 9.</a:t>
            </a:r>
          </a:p>
        </p:txBody>
      </p:sp>
      <p:pic>
        <p:nvPicPr>
          <p:cNvPr id="10243" name="Содержимое 5" descr="98381_w465_h260_f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3143250"/>
            <a:ext cx="2784475" cy="3500438"/>
          </a:xfr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4857750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latin typeface="Calibri" pitchFamily="34" charset="0"/>
              </a:rPr>
              <a:t>135 : 9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5813" y="3286125"/>
            <a:ext cx="4143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(1+3+5) : 9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2286000" y="4214813"/>
            <a:ext cx="428625" cy="6429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2969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Какие из чисел делятся на 9, </a:t>
            </a:r>
            <a:br>
              <a:rPr lang="ru-RU" dirty="0" smtClean="0"/>
            </a:br>
            <a:r>
              <a:rPr lang="ru-RU" dirty="0" smtClean="0"/>
              <a:t>а какие нет?</a:t>
            </a:r>
          </a:p>
        </p:txBody>
      </p:sp>
      <p:pic>
        <p:nvPicPr>
          <p:cNvPr id="11267" name="Рисунок 29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4088"/>
            <a:ext cx="4932405" cy="32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1"/>
          <p:cNvSpPr txBox="1">
            <a:spLocks noChangeArrowheads="1"/>
          </p:cNvSpPr>
          <p:nvPr/>
        </p:nvSpPr>
        <p:spPr bwMode="auto">
          <a:xfrm>
            <a:off x="4929188" y="1571613"/>
            <a:ext cx="42148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98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567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456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4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455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936119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75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432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etia-65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4350"/>
            <a:ext cx="4998496" cy="49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260350"/>
            <a:ext cx="3959225" cy="6264275"/>
          </a:xfrm>
        </p:spPr>
        <p:txBody>
          <a:bodyPr/>
          <a:lstStyle/>
          <a:p>
            <a:pPr marL="0" indent="361950" algn="ctr" eaLnBrk="1" hangingPunct="1">
              <a:lnSpc>
                <a:spcPct val="90000"/>
              </a:lnSpc>
              <a:buFontTx/>
              <a:buNone/>
            </a:pPr>
            <a:endParaRPr lang="ru-RU" sz="54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361950" algn="ctr" eaLnBrk="1" hangingPunct="1">
              <a:lnSpc>
                <a:spcPct val="90000"/>
              </a:lnSpc>
              <a:buFontTx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 хотите узнать признак делимости натуральных чисел на 3?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75" y="142875"/>
            <a:ext cx="8834438" cy="22971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бы выбрать число, делящееся на 3 без остатка, нужно найти сумму цифр этого числа. Если эта сумма делится на 3, то и само число делится на 3 тоже!!!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2428875"/>
          <a:ext cx="8429653" cy="235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454"/>
                <a:gridCol w="4507199"/>
              </a:tblGrid>
              <a:tr h="71437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Делятся на 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Не делятся на 3</a:t>
                      </a:r>
                      <a:endParaRPr lang="ru-RU" sz="4000" dirty="0"/>
                    </a:p>
                  </a:txBody>
                  <a:tcPr/>
                </a:tc>
              </a:tr>
              <a:tr h="16446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4643438"/>
            <a:ext cx="1214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524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4643438"/>
            <a:ext cx="1214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75" y="4500563"/>
            <a:ext cx="1428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3486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9500" y="5857875"/>
            <a:ext cx="14287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302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6088063"/>
            <a:ext cx="1428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3030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72438" y="4500563"/>
            <a:ext cx="857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88" y="5357813"/>
            <a:ext cx="15001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2553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0875" y="5143500"/>
            <a:ext cx="15001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911</a:t>
            </a:r>
          </a:p>
        </p:txBody>
      </p:sp>
      <p:pic>
        <p:nvPicPr>
          <p:cNvPr id="14" name="Picture 7" descr="72e76c413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00432"/>
            <a:ext cx="3173408" cy="3157568"/>
          </a:xfrm>
          <a:prstGeom prst="rect">
            <a:avLst/>
          </a:prstGeom>
          <a:noFill/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1329E-6 L -0.68959 -0.06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3526E-6 L 0.50591 -0.19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948E-6 L -0.07986 -0.169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4046E-6 L -0.01893 -0.306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44184 -0.2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8035E-7 L -0.04584 -0.305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1329E-6 L -0.4309 -0.180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0468 -0.357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993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Какие цифры можно подставить вместо *, чтобы число делилось: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05000" y="2438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7030A0"/>
                </a:solidFill>
                <a:latin typeface="Georgia" pitchFamily="18" charset="0"/>
              </a:rPr>
              <a:t>на 3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28800" y="4191000"/>
            <a:ext cx="1614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7030A0"/>
                </a:solidFill>
                <a:latin typeface="Georgia" pitchFamily="18" charset="0"/>
              </a:rPr>
              <a:t>на 9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903663" y="2349500"/>
            <a:ext cx="2068512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48*690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903663" y="2349500"/>
            <a:ext cx="2068512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136*85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903663" y="2349500"/>
            <a:ext cx="2068512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74638*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903663" y="2351088"/>
            <a:ext cx="2068512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8462*7</a:t>
            </a: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3903663" y="2351088"/>
            <a:ext cx="2068512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60*014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3851275" y="4090988"/>
            <a:ext cx="2068513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48*690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3851275" y="4090988"/>
            <a:ext cx="2068513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136*85</a:t>
            </a: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851275" y="4090988"/>
            <a:ext cx="2068513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74638*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3851275" y="4092575"/>
            <a:ext cx="2068513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8462*7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851275" y="4092575"/>
            <a:ext cx="2068513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F0CD"/>
              </a:gs>
              <a:gs pos="50000">
                <a:schemeClr val="bg1"/>
              </a:gs>
              <a:gs pos="100000">
                <a:srgbClr val="AEF0C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74*215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4857760"/>
            <a:ext cx="793122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Georgia" pitchFamily="18" charset="0"/>
              </a:rPr>
              <a:t>а)кратны 5, </a:t>
            </a:r>
            <a:r>
              <a:rPr lang="ru-RU" b="1" dirty="0">
                <a:latin typeface="Georgia" pitchFamily="18" charset="0"/>
              </a:rPr>
              <a:t>б) кратны </a:t>
            </a:r>
            <a:r>
              <a:rPr lang="ru-RU" b="1" dirty="0" smtClean="0">
                <a:latin typeface="Georgia" pitchFamily="18" charset="0"/>
              </a:rPr>
              <a:t>2, </a:t>
            </a:r>
          </a:p>
          <a:p>
            <a:pPr marL="0" indent="0" algn="ctr">
              <a:buNone/>
            </a:pPr>
            <a:r>
              <a:rPr lang="ru-RU" b="1" dirty="0" smtClean="0">
                <a:latin typeface="Georgia" pitchFamily="18" charset="0"/>
              </a:rPr>
              <a:t>в</a:t>
            </a:r>
            <a:r>
              <a:rPr lang="ru-RU" b="1" dirty="0">
                <a:latin typeface="Georgia" pitchFamily="18" charset="0"/>
              </a:rPr>
              <a:t>) кратны </a:t>
            </a:r>
            <a:r>
              <a:rPr lang="ru-RU" b="1" dirty="0" smtClean="0">
                <a:latin typeface="Georgia" pitchFamily="18" charset="0"/>
              </a:rPr>
              <a:t>3, </a:t>
            </a:r>
            <a:r>
              <a:rPr lang="ru-RU" b="1" dirty="0">
                <a:latin typeface="Georgia" pitchFamily="18" charset="0"/>
              </a:rPr>
              <a:t>г) кратны </a:t>
            </a:r>
            <a:r>
              <a:rPr lang="ru-RU" b="1" dirty="0" smtClean="0">
                <a:latin typeface="Georgia" pitchFamily="18" charset="0"/>
              </a:rPr>
              <a:t>9?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85786" y="285728"/>
            <a:ext cx="79312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Какие из чисел :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14400" y="1752600"/>
            <a:ext cx="1973560" cy="1219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27410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67000" y="2057400"/>
            <a:ext cx="1905000" cy="1143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15897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43400" y="2057400"/>
            <a:ext cx="1981200" cy="1143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14032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48400" y="1828800"/>
            <a:ext cx="1828800" cy="1143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65193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4400" y="3352800"/>
            <a:ext cx="1941984" cy="11346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47205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43200" y="3276600"/>
            <a:ext cx="1981200" cy="11639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71835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5800" y="3284984"/>
            <a:ext cx="2057400" cy="11346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85689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8400" y="3352800"/>
            <a:ext cx="1981200" cy="11824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27361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3567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55576" y="404664"/>
            <a:ext cx="4032448" cy="1800200"/>
          </a:xfrm>
          <a:prstGeom prst="cloudCallout">
            <a:avLst>
              <a:gd name="adj1" fmla="val -42577"/>
              <a:gd name="adj2" fmla="val 819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Impact" pitchFamily="34" charset="0"/>
              </a:rPr>
              <a:t>0,06 – 0,01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788024" y="0"/>
            <a:ext cx="4032448" cy="1800200"/>
          </a:xfrm>
          <a:prstGeom prst="cloudCallout">
            <a:avLst>
              <a:gd name="adj1" fmla="val -42577"/>
              <a:gd name="adj2" fmla="val 819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Impact" pitchFamily="34" charset="0"/>
              </a:rPr>
              <a:t>0,5 – 0,03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1763688" y="2132856"/>
            <a:ext cx="4032448" cy="1800200"/>
          </a:xfrm>
          <a:prstGeom prst="cloudCallout">
            <a:avLst>
              <a:gd name="adj1" fmla="val -45373"/>
              <a:gd name="adj2" fmla="val 4510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Impact" pitchFamily="34" charset="0"/>
              </a:rPr>
              <a:t>5 – 0,2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5111552" y="2060848"/>
            <a:ext cx="4032448" cy="1800200"/>
          </a:xfrm>
          <a:prstGeom prst="cloudCallout">
            <a:avLst>
              <a:gd name="adj1" fmla="val -100976"/>
              <a:gd name="adj2" fmla="val 819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Impact" pitchFamily="34" charset="0"/>
              </a:rPr>
              <a:t>1,2 – 0,8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3635896" y="4221088"/>
            <a:ext cx="4032448" cy="1800200"/>
          </a:xfrm>
          <a:prstGeom prst="cloudCallout">
            <a:avLst>
              <a:gd name="adj1" fmla="val -85134"/>
              <a:gd name="adj2" fmla="val -606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Impact" pitchFamily="34" charset="0"/>
              </a:rPr>
              <a:t>1,5 – 0,4</a:t>
            </a:r>
          </a:p>
        </p:txBody>
      </p:sp>
      <p:pic>
        <p:nvPicPr>
          <p:cNvPr id="9" name="Рисунок 8" descr="27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52"/>
            <a:ext cx="2643206" cy="28408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Итог урока: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Что называют делителем натурального числа?</a:t>
            </a:r>
          </a:p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Какие числа делятся на 2?</a:t>
            </a:r>
          </a:p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Какие числа не кратны 2?</a:t>
            </a:r>
          </a:p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Какие числа делятся на 5 и 10?</a:t>
            </a:r>
          </a:p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Признак делимости на 3 и 9?</a:t>
            </a:r>
          </a:p>
        </p:txBody>
      </p:sp>
      <p:pic>
        <p:nvPicPr>
          <p:cNvPr id="20484" name="Рисунок 3" descr="chasa-3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072063"/>
            <a:ext cx="16430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866187" cy="2714625"/>
          </a:xfrm>
        </p:spPr>
        <p:txBody>
          <a:bodyPr rtlCol="0">
            <a:noAutofit/>
          </a:bodyPr>
          <a:lstStyle/>
          <a:p>
            <a:pPr algn="ctr" defTabSz="720000" eaLnBrk="1" fontAlgn="auto" hangingPunct="1">
              <a:lnSpc>
                <a:spcPts val="3800"/>
              </a:lnSpc>
              <a:spcAft>
                <a:spcPts val="0"/>
              </a:spcAft>
              <a:defRPr/>
            </a:pPr>
            <a:r>
              <a:rPr lang="ru-RU" sz="3600" dirty="0" smtClean="0"/>
              <a:t>Маша должна была позвонить Мише, да забыла номер! Но девочка помнила, что номер мобильного телефона состоит из кратных числа 5. </a:t>
            </a:r>
            <a:br>
              <a:rPr lang="ru-RU" sz="3600" dirty="0" smtClean="0"/>
            </a:br>
            <a:r>
              <a:rPr lang="ru-RU" sz="3600" dirty="0" smtClean="0"/>
              <a:t>Какой номер должна набрать Маша?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000375"/>
            <a:ext cx="1571625" cy="3643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dirty="0" smtClean="0"/>
              <a:t>905</a:t>
            </a:r>
          </a:p>
          <a:p>
            <a:pPr eaLnBrk="1" hangingPunct="1">
              <a:buFont typeface="Arial" charset="0"/>
              <a:buNone/>
            </a:pPr>
            <a:r>
              <a:rPr lang="ru-RU" sz="4800" b="1" dirty="0" smtClean="0"/>
              <a:t>464 </a:t>
            </a:r>
          </a:p>
          <a:p>
            <a:pPr eaLnBrk="1" hangingPunct="1">
              <a:buFont typeface="Arial" charset="0"/>
              <a:buNone/>
            </a:pPr>
            <a:r>
              <a:rPr lang="ru-RU" sz="4800" b="1" dirty="0" smtClean="0"/>
              <a:t>810 </a:t>
            </a:r>
          </a:p>
          <a:p>
            <a:pPr eaLnBrk="1" hangingPunct="1">
              <a:buFont typeface="Arial" charset="0"/>
              <a:buNone/>
            </a:pPr>
            <a:r>
              <a:rPr lang="ru-RU" sz="4800" b="1" dirty="0" smtClean="0"/>
              <a:t>44  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143750" y="2643188"/>
            <a:ext cx="1214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45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64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76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20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Calibri" pitchFamily="34" charset="0"/>
              </a:rPr>
              <a:t>49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6000750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905-810-45-20</a:t>
            </a:r>
          </a:p>
        </p:txBody>
      </p:sp>
      <p:pic>
        <p:nvPicPr>
          <p:cNvPr id="3078" name="Рисунок 6" descr="2a1bdf2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928938"/>
            <a:ext cx="40068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Сократите дробь: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226568" y="1628801"/>
                <a:ext cx="4680000" cy="1008000"/>
              </a:xfr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dirty="0"/>
                  <a:t>а)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345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465</m:t>
                        </m:r>
                      </m:den>
                    </m:f>
                  </m:oMath>
                </a14:m>
                <a:r>
                  <a:rPr lang="ru-RU" dirty="0"/>
                  <a:t>    б)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2250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3105</m:t>
                        </m:r>
                      </m:den>
                    </m:f>
                  </m:oMath>
                </a14:m>
                <a:r>
                  <a:rPr lang="ru-RU" dirty="0"/>
                  <a:t>    в)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270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360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6568" y="1628801"/>
                <a:ext cx="4680000" cy="100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Вычислите: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406794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231740" y="3943625"/>
                <a:ext cx="4680000" cy="100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200" dirty="0" smtClean="0"/>
                  <a:t>а)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ru-RU" sz="3200" dirty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48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r>
                  <a:rPr lang="ru-RU" sz="3200" dirty="0"/>
                  <a:t>            б)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162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225</m:t>
                        </m:r>
                      </m:den>
                    </m:f>
                  </m:oMath>
                </a14:m>
                <a:r>
                  <a:rPr lang="ru-RU" sz="3200" dirty="0"/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247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675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3943625"/>
                <a:ext cx="4680000" cy="1008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54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063" cy="1071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Определите, не считая, делятся эти суммы на </a:t>
            </a:r>
            <a:r>
              <a:rPr lang="ru-RU" sz="5400" b="1" dirty="0" smtClean="0">
                <a:solidFill>
                  <a:srgbClr val="7030A0"/>
                </a:solidFill>
                <a:latin typeface="Georgia" pitchFamily="18" charset="0"/>
              </a:rPr>
              <a:t>10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или нет?</a:t>
            </a:r>
          </a:p>
        </p:txBody>
      </p:sp>
      <p:pic>
        <p:nvPicPr>
          <p:cNvPr id="4099" name="Рисунок 5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071813"/>
            <a:ext cx="25622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596" y="1357298"/>
            <a:ext cx="3857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200 + 12 + 18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6" y="1428736"/>
            <a:ext cx="3857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200 + 50 + 18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0313" y="2159000"/>
            <a:ext cx="3857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452 + 10 + 40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3375" y="3071813"/>
            <a:ext cx="3071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90 + 5 + 5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9188" y="4143375"/>
            <a:ext cx="3643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120 + 44 + 56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7625" y="5429250"/>
            <a:ext cx="4357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300 + 440 + 670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619250" y="312738"/>
            <a:ext cx="5761038" cy="57888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+mn-lt"/>
              </a:rPr>
              <a:t>Математический диктант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105251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chemeClr val="bg1"/>
                </a:solidFill>
                <a:latin typeface="Century Schoolbook" pitchFamily="18" charset="0"/>
              </a:rPr>
              <a:t>Верно ли что: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39975" y="186531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(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45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+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30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) 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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5</a:t>
            </a:r>
            <a:endParaRPr lang="en-US" sz="2400" b="1">
              <a:solidFill>
                <a:schemeClr val="bg1"/>
              </a:solidFill>
              <a:latin typeface="Century Schoolbook" pitchFamily="18" charset="0"/>
              <a:sym typeface="WP MathB" pitchFamily="2" charset="2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787900" y="1052513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Century Schoolbook" pitchFamily="18" charset="0"/>
              </a:rPr>
              <a:t>Проверьте себя:</a:t>
            </a: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753100" y="1828800"/>
            <a:ext cx="1627188" cy="555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ДА</a:t>
            </a: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547813" y="1771650"/>
            <a:ext cx="688975" cy="666750"/>
          </a:xfrm>
          <a:prstGeom prst="ellipse">
            <a:avLst/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1)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5753100" y="2660650"/>
            <a:ext cx="1627188" cy="555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НЕТ</a:t>
            </a: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547813" y="2603500"/>
            <a:ext cx="688975" cy="666750"/>
          </a:xfrm>
          <a:prstGeom prst="ellipse">
            <a:avLst/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2)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5753100" y="3492500"/>
            <a:ext cx="1627188" cy="555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ДА</a:t>
            </a: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1547813" y="3435350"/>
            <a:ext cx="688975" cy="666750"/>
          </a:xfrm>
          <a:prstGeom prst="ellipse">
            <a:avLst/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3)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5753100" y="4324350"/>
            <a:ext cx="1627188" cy="555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ДА</a:t>
            </a: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1547813" y="4267200"/>
            <a:ext cx="688975" cy="666750"/>
          </a:xfrm>
          <a:prstGeom prst="ellipse">
            <a:avLst/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4)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5753100" y="5156200"/>
            <a:ext cx="1627188" cy="555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ДА</a:t>
            </a:r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1547813" y="5099050"/>
            <a:ext cx="688975" cy="666750"/>
          </a:xfrm>
          <a:prstGeom prst="ellipse">
            <a:avLst/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5)</a:t>
            </a: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5753100" y="5988050"/>
            <a:ext cx="1627188" cy="5556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НЕТ</a:t>
            </a: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1547813" y="5930900"/>
            <a:ext cx="688975" cy="666750"/>
          </a:xfrm>
          <a:prstGeom prst="ellipse">
            <a:avLst/>
          </a:prstGeom>
          <a:noFill/>
          <a:ln w="57150">
            <a:solidFill>
              <a:srgbClr val="CCE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6)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339975" y="2711450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(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84 – 27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) 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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2</a:t>
            </a:r>
            <a:endParaRPr lang="en-US" sz="2400" b="1">
              <a:solidFill>
                <a:schemeClr val="bg1"/>
              </a:solidFill>
              <a:latin typeface="Century Schoolbook" pitchFamily="18" charset="0"/>
              <a:sym typeface="WP MathB" pitchFamily="2" charset="2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2339975" y="3557588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(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70 + 35 + 25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) 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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10</a:t>
            </a:r>
            <a:endParaRPr lang="en-US" sz="2400" b="1">
              <a:solidFill>
                <a:schemeClr val="bg1"/>
              </a:solidFill>
              <a:latin typeface="Century Schoolbook" pitchFamily="18" charset="0"/>
              <a:sym typeface="WP MathB" pitchFamily="2" charset="2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309813" y="4403725"/>
            <a:ext cx="254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59 536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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4</a:t>
            </a:r>
            <a:endParaRPr lang="en-US" sz="2400" b="1">
              <a:solidFill>
                <a:schemeClr val="bg1"/>
              </a:solidFill>
              <a:latin typeface="Century Schoolbook" pitchFamily="18" charset="0"/>
              <a:sym typeface="WP MathB" pitchFamily="2" charset="2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339975" y="5249863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71 475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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25</a:t>
            </a:r>
            <a:endParaRPr lang="en-US" sz="2400" b="1">
              <a:solidFill>
                <a:schemeClr val="bg1"/>
              </a:solidFill>
              <a:latin typeface="Century Schoolbook" pitchFamily="18" charset="0"/>
              <a:sym typeface="WP MathB" pitchFamily="2" charset="2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319338" y="6097588"/>
            <a:ext cx="246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91 146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 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sym typeface="WP MathB" pitchFamily="2" charset="2"/>
              </a:rPr>
              <a:t>4</a:t>
            </a:r>
            <a:endParaRPr lang="en-US" sz="2400" b="1">
              <a:solidFill>
                <a:schemeClr val="bg1"/>
              </a:solidFill>
              <a:latin typeface="Century Schoolbook" pitchFamily="18" charset="0"/>
              <a:sym typeface="WP MathB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 animBg="1"/>
      <p:bldP spid="2057" grpId="0" animBg="1"/>
      <p:bldP spid="2059" grpId="0" animBg="1"/>
      <p:bldP spid="2060" grpId="0" animBg="1"/>
      <p:bldP spid="2062" grpId="0" animBg="1"/>
      <p:bldP spid="2063" grpId="0" animBg="1"/>
      <p:bldP spid="2065" grpId="0" animBg="1"/>
      <p:bldP spid="2066" grpId="0" animBg="1"/>
      <p:bldP spid="2068" grpId="0" animBg="1"/>
      <p:bldP spid="2069" grpId="0" animBg="1"/>
      <p:bldP spid="2071" grpId="0" animBg="1"/>
      <p:bldP spid="2072" grpId="0" animBg="1"/>
      <p:bldP spid="2073" grpId="0"/>
      <p:bldP spid="2074" grpId="0"/>
      <p:bldP spid="2075" grpId="0"/>
      <p:bldP spid="2076" grpId="0"/>
      <p:bldP spid="20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2286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ru-RU" sz="4000" dirty="0" smtClean="0"/>
              <a:t>Маша, собирая яблоки, набрала их четное число. Сколько плодов могла собрать девочка, если их количество больше 32, но меньше 39?</a:t>
            </a:r>
          </a:p>
        </p:txBody>
      </p:sp>
      <p:sp>
        <p:nvSpPr>
          <p:cNvPr id="5123" name="AutoShape 4" descr="http://im2-tub.yandex.net/i?id=47786037-01"/>
          <p:cNvSpPr>
            <a:spLocks noChangeAspect="1" noChangeArrowheads="1"/>
          </p:cNvSpPr>
          <p:nvPr/>
        </p:nvSpPr>
        <p:spPr bwMode="auto">
          <a:xfrm>
            <a:off x="-31750" y="-136525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75" y="5429250"/>
            <a:ext cx="4143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Calibri" pitchFamily="34" charset="0"/>
              </a:rPr>
              <a:t>32 </a:t>
            </a:r>
            <a:r>
              <a:rPr lang="en-US" sz="6000" b="1" dirty="0">
                <a:latin typeface="Calibri" pitchFamily="34" charset="0"/>
              </a:rPr>
              <a:t>&lt;</a:t>
            </a:r>
            <a:r>
              <a:rPr lang="ru-RU" sz="6000" b="1" dirty="0">
                <a:latin typeface="Calibri" pitchFamily="34" charset="0"/>
              </a:rPr>
              <a:t> </a:t>
            </a:r>
            <a:r>
              <a:rPr lang="en-US" sz="6000" b="1" dirty="0">
                <a:latin typeface="Calibri" pitchFamily="34" charset="0"/>
              </a:rPr>
              <a:t>x</a:t>
            </a:r>
            <a:r>
              <a:rPr lang="ru-RU" sz="6000" b="1" dirty="0">
                <a:latin typeface="Calibri" pitchFamily="34" charset="0"/>
              </a:rPr>
              <a:t> </a:t>
            </a:r>
            <a:r>
              <a:rPr lang="en-US" sz="6000" b="1" dirty="0">
                <a:latin typeface="Calibri" pitchFamily="34" charset="0"/>
              </a:rPr>
              <a:t>&lt;</a:t>
            </a:r>
            <a:r>
              <a:rPr lang="ru-RU" sz="6000" b="1" dirty="0">
                <a:latin typeface="Calibri" pitchFamily="34" charset="0"/>
              </a:rPr>
              <a:t> 39</a:t>
            </a:r>
          </a:p>
        </p:txBody>
      </p:sp>
      <p:pic>
        <p:nvPicPr>
          <p:cNvPr id="5125" name="Рисунок 16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40005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143500" y="2286000"/>
            <a:ext cx="1428750" cy="1519238"/>
            <a:chOff x="428596" y="2428868"/>
            <a:chExt cx="1428760" cy="1519018"/>
          </a:xfrm>
        </p:grpSpPr>
        <p:pic>
          <p:nvPicPr>
            <p:cNvPr id="5133" name="Picture 15" descr="Картинка 6 из 54657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2428868"/>
              <a:ext cx="1385690" cy="1519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57224" y="3071810"/>
              <a:ext cx="100013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34</a:t>
              </a:r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7215188" y="2857500"/>
            <a:ext cx="1428750" cy="1531938"/>
            <a:chOff x="428596" y="2428868"/>
            <a:chExt cx="1428760" cy="1531265"/>
          </a:xfrm>
        </p:grpSpPr>
        <p:pic>
          <p:nvPicPr>
            <p:cNvPr id="5131" name="Picture 15" descr="Картинка 6 из 54657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2428868"/>
              <a:ext cx="1382698" cy="153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857224" y="3071810"/>
              <a:ext cx="100013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6143625" y="4786313"/>
            <a:ext cx="1428750" cy="1511300"/>
            <a:chOff x="428596" y="2428868"/>
            <a:chExt cx="1428760" cy="1511745"/>
          </a:xfrm>
        </p:grpSpPr>
        <p:pic>
          <p:nvPicPr>
            <p:cNvPr id="5129" name="Picture 15" descr="Картинка 6 из 54657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596" y="2428868"/>
              <a:ext cx="1380431" cy="151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857224" y="3071810"/>
              <a:ext cx="100013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38</a:t>
              </a:r>
            </a:p>
          </p:txBody>
        </p:sp>
      </p:grp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 rot="10022716">
            <a:off x="3334670" y="250945"/>
            <a:ext cx="4474894" cy="2853192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0430" y="78579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 какие числа называют чётными?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349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139630"/>
            <a:ext cx="4618913" cy="371837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 rot="4488967">
            <a:off x="783775" y="-310481"/>
            <a:ext cx="3355493" cy="4190469"/>
          </a:xfrm>
          <a:prstGeom prst="teardrop">
            <a:avLst/>
          </a:prstGeom>
          <a:solidFill>
            <a:schemeClr val="bg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Составила Курчавова С. В. 2013 г.</a:t>
            </a:r>
            <a:endParaRPr lang="ru-RU"/>
          </a:p>
        </p:txBody>
      </p:sp>
      <p:pic>
        <p:nvPicPr>
          <p:cNvPr id="4" name="Рисунок 3" descr="MOI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321554"/>
            <a:ext cx="4429156" cy="5536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857232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Чем цифры отличаются от чисел?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666</Words>
  <Application>Microsoft Office PowerPoint</Application>
  <PresentationFormat>Экран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Тема Office</vt:lpstr>
      <vt:lpstr>Бумажная</vt:lpstr>
      <vt:lpstr>Литейная</vt:lpstr>
      <vt:lpstr>Трек</vt:lpstr>
      <vt:lpstr>Аспект</vt:lpstr>
      <vt:lpstr>Изящная</vt:lpstr>
      <vt:lpstr>Поток</vt:lpstr>
      <vt:lpstr>1_Бумажная</vt:lpstr>
      <vt:lpstr>Признаки делимости  на 3 и на 9</vt:lpstr>
      <vt:lpstr>Слайд 2</vt:lpstr>
      <vt:lpstr>Маша должна была позвонить Мише, да забыла номер! Но девочка помнила, что номер мобильного телефона состоит из кратных числа 5.  Какой номер должна набрать Маша?</vt:lpstr>
      <vt:lpstr>Сократите дробь:</vt:lpstr>
      <vt:lpstr>Определите, не считая, делятся эти суммы на 10 или нет?</vt:lpstr>
      <vt:lpstr>Слайд 6</vt:lpstr>
      <vt:lpstr>Маша, собирая яблоки, набрала их четное число. Сколько плодов могла собрать девочка, если их количество больше 32, но меньше 39?</vt:lpstr>
      <vt:lpstr>Слайд 8</vt:lpstr>
      <vt:lpstr>Слайд 9</vt:lpstr>
      <vt:lpstr>Слайд 10</vt:lpstr>
      <vt:lpstr>Слайд 11</vt:lpstr>
      <vt:lpstr>Как из букв складываются слова, так из цифр складываются числа.  Помоги Маше составить трехзначное число из цифр, если известно, что число:</vt:lpstr>
      <vt:lpstr>Может ли Маша разложить 135 конфет по 9 мешочкам для подарков?</vt:lpstr>
      <vt:lpstr>Если сумма цифр числа делится на 9, то и число делится на 9. Если сумма цифр числа  не делится на 9,  то и число не делится на 9.</vt:lpstr>
      <vt:lpstr>Какие из чисел делятся на 9,  а какие нет?</vt:lpstr>
      <vt:lpstr>Слайд 16</vt:lpstr>
      <vt:lpstr>Что бы выбрать число, делящееся на 3 без остатка, нужно найти сумму цифр этого числа. Если эта сумма делится на 3, то и само число делится на 3 тоже!!!</vt:lpstr>
      <vt:lpstr>Слайд 18</vt:lpstr>
      <vt:lpstr>Слайд 19</vt:lpstr>
      <vt:lpstr> Итог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Дочь</dc:creator>
  <cp:lastModifiedBy>света</cp:lastModifiedBy>
  <cp:revision>121</cp:revision>
  <dcterms:created xsi:type="dcterms:W3CDTF">2010-08-16T10:53:57Z</dcterms:created>
  <dcterms:modified xsi:type="dcterms:W3CDTF">2013-02-21T18:02:41Z</dcterms:modified>
</cp:coreProperties>
</file>