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4" r:id="rId2"/>
    <p:sldId id="257" r:id="rId3"/>
    <p:sldId id="260" r:id="rId4"/>
    <p:sldId id="281" r:id="rId5"/>
    <p:sldId id="272" r:id="rId6"/>
    <p:sldId id="273" r:id="rId7"/>
    <p:sldId id="274" r:id="rId8"/>
    <p:sldId id="275" r:id="rId9"/>
    <p:sldId id="276" r:id="rId10"/>
    <p:sldId id="293" r:id="rId11"/>
    <p:sldId id="265" r:id="rId12"/>
    <p:sldId id="264" r:id="rId13"/>
    <p:sldId id="268" r:id="rId14"/>
    <p:sldId id="270" r:id="rId15"/>
    <p:sldId id="271" r:id="rId16"/>
    <p:sldId id="282" r:id="rId17"/>
    <p:sldId id="283" r:id="rId18"/>
    <p:sldId id="288" r:id="rId19"/>
    <p:sldId id="289" r:id="rId20"/>
    <p:sldId id="291" r:id="rId21"/>
    <p:sldId id="286" r:id="rId22"/>
    <p:sldId id="292" r:id="rId23"/>
    <p:sldId id="294" r:id="rId24"/>
    <p:sldId id="263" r:id="rId25"/>
    <p:sldId id="295" r:id="rId26"/>
    <p:sldId id="296" r:id="rId27"/>
    <p:sldId id="29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1FA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67" d="100"/>
          <a:sy n="67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18" y="1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7198-377D-4F8C-A5F1-44B0448BC09C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2009FAD-102A-4560-8224-296CB3B0B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9B463-DFBE-4542-B0E2-AAE154A18B80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7F77-26E1-467D-98A8-8E5A8276C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5874-3500-414E-9A4E-8A9C1A724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38D1-68A9-4888-9DD5-7EFD98DFDAE4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9CDD-9860-4A0A-9EAA-42223AA583C7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3CD9-7F12-4441-B110-8B5129F5A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3E474-D3D8-4A3A-B96C-4017ED57DE05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ECD21DC-43F0-46F3-8D24-1AAE98008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B8BF-0C18-4125-ACD5-80F6F0A200A0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BA263-0864-43E9-B43D-3756E5DBC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23D45-BF34-43AD-8372-8777DA537D35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379F2A13-C8CD-47A9-A3C2-410761950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6C3D-112C-4A97-93AD-82FD1E9080AC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ADE3D-20F1-4793-8CC8-1C2D20E47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78C5-DAF2-4F62-AEDD-2AB701000945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CF2389-7E37-4FC7-B16D-AAD9B8EDC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05D2D0-76CE-4470-87B4-C4A7FE918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3939-FF08-4747-870D-04E1EC0593EA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1625-1563-42DF-BD78-B2A44928A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1F59-6C0C-4402-9137-B7B21DF618C3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D0C5AC-72E4-4361-934C-353C2EB28B7D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FBD283-91EC-4EA9-A18A-4A59E82E3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opskov.ru/12dekabr.ht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remlin.ru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.gov.r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ma.gov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overnment.ru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57188" y="571500"/>
            <a:ext cx="84296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Georgia" pitchFamily="18" charset="0"/>
              </a:rPr>
              <a:t>Централизованная библиотечная система г. Пскова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Georgia" pitchFamily="18" charset="0"/>
              </a:rPr>
              <a:t>Центральная городская библиотека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Georgia" pitchFamily="18" charset="0"/>
              </a:rPr>
              <a:t>Центр правовой информации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85750" y="2143125"/>
            <a:ext cx="85725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700" b="1" dirty="0">
                <a:solidFill>
                  <a:srgbClr val="C00000"/>
                </a:solidFill>
                <a:latin typeface="Georgia" pitchFamily="18" charset="0"/>
              </a:rPr>
              <a:t>Главная книга </a:t>
            </a:r>
          </a:p>
          <a:p>
            <a:pPr algn="ctr"/>
            <a:r>
              <a:rPr lang="ru-RU" sz="4700" b="1" dirty="0">
                <a:solidFill>
                  <a:srgbClr val="C00000"/>
                </a:solidFill>
                <a:latin typeface="Georgia" pitchFamily="18" charset="0"/>
              </a:rPr>
              <a:t>государства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57188" y="3643313"/>
            <a:ext cx="8429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r>
              <a:rPr lang="ru-RU" sz="2800" b="1">
                <a:solidFill>
                  <a:srgbClr val="0070C0"/>
                </a:solidFill>
                <a:latin typeface="Georgia" pitchFamily="18" charset="0"/>
              </a:rPr>
              <a:t>Конституции Российской Федерации –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Georgia" pitchFamily="18" charset="0"/>
              </a:rPr>
              <a:t>20 лет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95536" y="5877272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  <a:latin typeface="Georgia" pitchFamily="18" charset="0"/>
              </a:rPr>
              <a:t>Псков 2013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4666" y="6402814"/>
            <a:ext cx="46538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+mn-lt"/>
                <a:hlinkClick r:id="rId2"/>
              </a:rPr>
              <a:t>http://www.bibliopskov.ru/12dekabr.htm</a:t>
            </a:r>
            <a:r>
              <a:rPr lang="ru-RU" sz="1600" b="1" dirty="0" smtClean="0">
                <a:latin typeface="+mn-lt"/>
              </a:rPr>
              <a:t> </a:t>
            </a:r>
            <a:endParaRPr lang="ru-RU" sz="1600" b="1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Конституция РФ 1993 года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12 декабря 1993 года</a:t>
            </a:r>
            <a:r>
              <a:rPr lang="ru-RU" sz="2400" b="1" dirty="0" smtClean="0">
                <a:solidFill>
                  <a:srgbClr val="0070C0"/>
                </a:solidFill>
              </a:rPr>
              <a:t> всеобщим референдумом принята Конституция Российской Федерации.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Ныне действующая Конституция - пятая в истории Российской Федерации, но первая, принятая всенародным голосованием.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2532" name="Picture 2" descr="C:\Documents and Settings\Elena\Desktop\20 лет Конституция\19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643063"/>
            <a:ext cx="3001963" cy="40005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Структура Конституции РФ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C00000"/>
                </a:solidFill>
              </a:rPr>
              <a:t>Преамбула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C00000"/>
                </a:solidFill>
              </a:rPr>
              <a:t>   Раздел первый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70C0"/>
                </a:solidFill>
              </a:rPr>
              <a:t>Глава 1. Основы конституционного строя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70C0"/>
                </a:solidFill>
              </a:rPr>
              <a:t>Глава 2. Права и свободы человека и гражданина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70C0"/>
                </a:solidFill>
              </a:rPr>
              <a:t>Глава 3. Федеративное устройство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70C0"/>
                </a:solidFill>
              </a:rPr>
              <a:t>Глава 4. Президент Российской Федерации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70C0"/>
                </a:solidFill>
              </a:rPr>
              <a:t>Глава 5. Федеральное Собрание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70C0"/>
                </a:solidFill>
              </a:rPr>
              <a:t>Глава 6. Правительство Российской Федерации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70C0"/>
                </a:solidFill>
              </a:rPr>
              <a:t>Глава 7. Судебная власть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70C0"/>
                </a:solidFill>
              </a:rPr>
              <a:t>Глава 8. Местное самоуправление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70C0"/>
                </a:solidFill>
              </a:rPr>
              <a:t>Глава 9. Конституционные поправки и пересмотр Конституции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/>
              <a:t>   </a:t>
            </a:r>
            <a:r>
              <a:rPr lang="ru-RU" sz="1800" b="1" smtClean="0">
                <a:solidFill>
                  <a:srgbClr val="C00000"/>
                </a:solidFill>
              </a:rPr>
              <a:t>Раздел второй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70C0"/>
                </a:solidFill>
              </a:rPr>
              <a:t>Заключительные и переходные положения</a:t>
            </a:r>
          </a:p>
          <a:p>
            <a:pPr>
              <a:buFont typeface="Wingdings 2" pitchFamily="18" charset="2"/>
              <a:buNone/>
            </a:pPr>
            <a:endParaRPr lang="ru-RU" sz="2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smtClean="0">
                <a:solidFill>
                  <a:srgbClr val="C00000"/>
                </a:solidFill>
              </a:rPr>
              <a:t>В Преамбуле характеризуются условия и цели принятия Конституции РФ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374831" cy="4572000"/>
          </a:xfrm>
        </p:spPr>
        <p:txBody>
          <a:bodyPr>
            <a:no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     </a:t>
            </a:r>
            <a:r>
              <a:rPr lang="ru-RU" sz="1900" dirty="0" smtClean="0">
                <a:solidFill>
                  <a:srgbClr val="0070C0"/>
                </a:solidFill>
              </a:rPr>
              <a:t>Мы, многонациональный народ Российской Федерации, </a:t>
            </a:r>
            <a:r>
              <a:rPr lang="ru-RU" sz="1900" dirty="0" smtClean="0">
                <a:solidFill>
                  <a:srgbClr val="0070C0"/>
                </a:solidFill>
              </a:rPr>
              <a:t>     </a:t>
            </a:r>
            <a:r>
              <a:rPr lang="ru-RU" sz="1900" dirty="0" smtClean="0">
                <a:solidFill>
                  <a:srgbClr val="0070C0"/>
                </a:solidFill>
              </a:rPr>
              <a:t>соединенные общей судьбой на своей </a:t>
            </a:r>
            <a:r>
              <a:rPr lang="ru-RU" sz="1900" dirty="0" smtClean="0">
                <a:solidFill>
                  <a:srgbClr val="0070C0"/>
                </a:solidFill>
              </a:rPr>
              <a:t>земле,</a:t>
            </a:r>
          </a:p>
          <a:p>
            <a:pPr indent="-158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утверждая </a:t>
            </a:r>
            <a:r>
              <a:rPr lang="ru-RU" sz="1900" dirty="0" smtClean="0">
                <a:solidFill>
                  <a:srgbClr val="0070C0"/>
                </a:solidFill>
              </a:rPr>
              <a:t>права и свободы человека, гражданский мир и согласие, </a:t>
            </a:r>
            <a:r>
              <a:rPr lang="ru-RU" sz="1900" dirty="0" smtClean="0">
                <a:solidFill>
                  <a:srgbClr val="0070C0"/>
                </a:solidFill>
              </a:rPr>
              <a:t>     </a:t>
            </a:r>
            <a:r>
              <a:rPr lang="ru-RU" sz="1900" dirty="0" smtClean="0">
                <a:solidFill>
                  <a:srgbClr val="0070C0"/>
                </a:solidFill>
              </a:rPr>
              <a:t>сохраняя исторически сложившееся государственное единство,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     исходя из общепризнанных принципов равноправия и самоопределения народов,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     чтя память предков, передавших нам любовь и уважение к Отечеству, веру в добро и справедливость,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     возрождая суверенную государственность России и утверждая незыблемость ее демократической основы,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     стремясь обеспечить благополучие и процветание России,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     исходя из ответственности за свою Родину перед нынешним и будущими поколениями,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     сознавая себя частью мирового сообщества,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     принимаем КОНСТИТУЦИЮ РОССИЙСКОЙ ФЕДЕРАЦИИ</a:t>
            </a:r>
            <a:endParaRPr lang="ru-RU" sz="19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Основы конституционного строя России</a:t>
            </a:r>
          </a:p>
        </p:txBody>
      </p:sp>
      <p:pic>
        <p:nvPicPr>
          <p:cNvPr id="25603" name="Picture 2" descr="C:\Documents and Settings\Elena\Desktop\20 лет Конституция\фон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1340768"/>
            <a:ext cx="4199409" cy="2582717"/>
          </a:xfrm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571500" y="3981028"/>
            <a:ext cx="79295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>
                <a:solidFill>
                  <a:srgbClr val="0070C0"/>
                </a:solidFill>
                <a:latin typeface="Georgia" pitchFamily="18" charset="0"/>
              </a:rPr>
              <a:t>Российская Федерация – Россия </a:t>
            </a:r>
            <a:endParaRPr lang="ru-RU" sz="25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ru-RU" sz="2500" dirty="0" smtClean="0">
                <a:solidFill>
                  <a:srgbClr val="0070C0"/>
                </a:solidFill>
                <a:latin typeface="Georgia" pitchFamily="18" charset="0"/>
              </a:rPr>
              <a:t>есть </a:t>
            </a:r>
            <a:r>
              <a:rPr lang="ru-RU" sz="2500" dirty="0">
                <a:solidFill>
                  <a:srgbClr val="0070C0"/>
                </a:solidFill>
                <a:latin typeface="Georgia" pitchFamily="18" charset="0"/>
              </a:rPr>
              <a:t>демократическое федеративное </a:t>
            </a:r>
          </a:p>
          <a:p>
            <a:r>
              <a:rPr lang="ru-RU" sz="2500" dirty="0">
                <a:solidFill>
                  <a:srgbClr val="0070C0"/>
                </a:solidFill>
                <a:latin typeface="Georgia" pitchFamily="18" charset="0"/>
              </a:rPr>
              <a:t>правовое государство </a:t>
            </a:r>
            <a:r>
              <a:rPr lang="ru-RU" sz="2500" dirty="0" smtClean="0">
                <a:solidFill>
                  <a:srgbClr val="0070C0"/>
                </a:solidFill>
                <a:latin typeface="Georgia" pitchFamily="18" charset="0"/>
              </a:rPr>
              <a:t>с </a:t>
            </a:r>
            <a:r>
              <a:rPr lang="ru-RU" sz="2500" dirty="0" err="1" smtClean="0">
                <a:solidFill>
                  <a:srgbClr val="0070C0"/>
                </a:solidFill>
                <a:latin typeface="Georgia" pitchFamily="18" charset="0"/>
              </a:rPr>
              <a:t>республикан</a:t>
            </a:r>
            <a:r>
              <a:rPr lang="ru-RU" sz="2500" dirty="0" smtClean="0">
                <a:solidFill>
                  <a:srgbClr val="0070C0"/>
                </a:solidFill>
                <a:latin typeface="Georgia" pitchFamily="18" charset="0"/>
              </a:rPr>
              <a:t>-</a:t>
            </a:r>
            <a:br>
              <a:rPr lang="ru-RU" sz="25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500" dirty="0" err="1" smtClean="0">
                <a:solidFill>
                  <a:srgbClr val="0070C0"/>
                </a:solidFill>
                <a:latin typeface="Georgia" pitchFamily="18" charset="0"/>
              </a:rPr>
              <a:t>ской</a:t>
            </a:r>
            <a:r>
              <a:rPr lang="ru-RU" sz="25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500" dirty="0">
                <a:solidFill>
                  <a:srgbClr val="0070C0"/>
                </a:solidFill>
                <a:latin typeface="Georgia" pitchFamily="18" charset="0"/>
              </a:rPr>
              <a:t>формой правления.</a:t>
            </a:r>
          </a:p>
          <a:p>
            <a:pPr algn="r"/>
            <a:endParaRPr lang="ru-RU" sz="2500" dirty="0">
              <a:solidFill>
                <a:srgbClr val="0070C0"/>
              </a:solidFill>
              <a:latin typeface="Georgia" pitchFamily="18" charset="0"/>
            </a:endParaRPr>
          </a:p>
          <a:p>
            <a:pPr algn="r"/>
            <a:r>
              <a:rPr lang="ru-RU" sz="2500" dirty="0">
                <a:solidFill>
                  <a:srgbClr val="0070C0"/>
                </a:solidFill>
                <a:latin typeface="Georgia" pitchFamily="18" charset="0"/>
              </a:rPr>
              <a:t>Статья 1 Конституции РФ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Высшая ценность в России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Человек, его права и свободы – высшая ценность государства.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70C0"/>
              </a:solidFill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Российская Федерация – социальное государство, политика которого направлена на создание условий для достойной жизни и свободного развития.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70C0"/>
              </a:solidFill>
            </a:endParaRPr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Статья 7 Конституции РФ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Россия – федеративное государство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200" dirty="0" smtClean="0">
              <a:solidFill>
                <a:srgbClr val="C00000"/>
              </a:solidFill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Федерация</a:t>
            </a:r>
            <a:r>
              <a:rPr lang="ru-RU" sz="2200" b="1" dirty="0" smtClean="0">
                <a:solidFill>
                  <a:srgbClr val="0070C0"/>
                </a:solidFill>
              </a:rPr>
              <a:t> – это форма </a:t>
            </a:r>
            <a:r>
              <a:rPr lang="ru-RU" sz="2200" b="1" dirty="0" err="1" smtClean="0">
                <a:solidFill>
                  <a:srgbClr val="0070C0"/>
                </a:solidFill>
              </a:rPr>
              <a:t>национально-государствен-ного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</a:rPr>
              <a:t>устройства;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2200" b="1" dirty="0" smtClean="0">
              <a:solidFill>
                <a:srgbClr val="0070C0"/>
              </a:solidFill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Россия состоит из </a:t>
            </a:r>
            <a:r>
              <a:rPr lang="ru-RU" sz="2200" b="1" dirty="0" smtClean="0">
                <a:solidFill>
                  <a:srgbClr val="C00000"/>
                </a:solidFill>
              </a:rPr>
              <a:t>равноправных субъектов </a:t>
            </a:r>
            <a:r>
              <a:rPr lang="ru-RU" sz="2200" b="1" dirty="0" smtClean="0">
                <a:solidFill>
                  <a:srgbClr val="0070C0"/>
                </a:solidFill>
              </a:rPr>
              <a:t>Федерации – республик, краев, областей, городов федерального значения;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2200" b="1" dirty="0" smtClean="0">
              <a:solidFill>
                <a:srgbClr val="0070C0"/>
              </a:solidFill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Россия имеет государственную целостность, т. е. она как государство едина и неделима;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2200" b="1" dirty="0" smtClean="0">
              <a:solidFill>
                <a:srgbClr val="0070C0"/>
              </a:solidFill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Конституция РФ и федеральные законы имеют верховенство на всей территории России.</a:t>
            </a:r>
            <a:endParaRPr lang="ru-RU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Президент Российской Федерации</a:t>
            </a:r>
          </a:p>
        </p:txBody>
      </p:sp>
      <p:sp>
        <p:nvSpPr>
          <p:cNvPr id="28675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endParaRPr lang="ru-RU" sz="2300" b="1" smtClean="0">
              <a:solidFill>
                <a:srgbClr val="0070C0"/>
              </a:solidFill>
            </a:endParaRPr>
          </a:p>
          <a:p>
            <a:r>
              <a:rPr lang="ru-RU" sz="2000" b="1" smtClean="0">
                <a:solidFill>
                  <a:srgbClr val="0070C0"/>
                </a:solidFill>
              </a:rPr>
              <a:t>Президент России является </a:t>
            </a:r>
            <a:r>
              <a:rPr lang="ru-RU" sz="2000" b="1" smtClean="0">
                <a:solidFill>
                  <a:srgbClr val="C00000"/>
                </a:solidFill>
              </a:rPr>
              <a:t>главой</a:t>
            </a:r>
            <a:r>
              <a:rPr lang="ru-RU" sz="2000" b="1" smtClean="0">
                <a:solidFill>
                  <a:srgbClr val="0070C0"/>
                </a:solidFill>
              </a:rPr>
              <a:t> государства.</a:t>
            </a:r>
          </a:p>
          <a:p>
            <a:endParaRPr lang="ru-RU" sz="2000" b="1" smtClean="0">
              <a:solidFill>
                <a:srgbClr val="0070C0"/>
              </a:solidFill>
            </a:endParaRPr>
          </a:p>
          <a:p>
            <a:r>
              <a:rPr lang="ru-RU" sz="2000" b="1" smtClean="0">
                <a:solidFill>
                  <a:srgbClr val="0070C0"/>
                </a:solidFill>
              </a:rPr>
              <a:t>Президент – </a:t>
            </a:r>
            <a:r>
              <a:rPr lang="ru-RU" sz="2000" b="1" smtClean="0">
                <a:solidFill>
                  <a:srgbClr val="C00000"/>
                </a:solidFill>
              </a:rPr>
              <a:t>гарант</a:t>
            </a:r>
            <a:r>
              <a:rPr lang="ru-RU" sz="2000" b="1" smtClean="0">
                <a:solidFill>
                  <a:srgbClr val="0070C0"/>
                </a:solidFill>
              </a:rPr>
              <a:t> Конституции РФ, прав и свобод человека и гражданина.</a:t>
            </a:r>
          </a:p>
          <a:p>
            <a:pPr>
              <a:buFont typeface="Wingdings 2" pitchFamily="18" charset="2"/>
              <a:buNone/>
            </a:pPr>
            <a:endParaRPr lang="ru-RU" sz="2000" b="1" smtClean="0">
              <a:solidFill>
                <a:srgbClr val="0070C0"/>
              </a:solidFill>
            </a:endParaRPr>
          </a:p>
          <a:p>
            <a:r>
              <a:rPr lang="ru-RU" sz="2000" b="1" smtClean="0">
                <a:solidFill>
                  <a:srgbClr val="0070C0"/>
                </a:solidFill>
              </a:rPr>
              <a:t>Президент РФ избирается гражданами России сроком на </a:t>
            </a:r>
            <a:r>
              <a:rPr lang="ru-RU" sz="2000" b="1" smtClean="0">
                <a:solidFill>
                  <a:srgbClr val="C00000"/>
                </a:solidFill>
              </a:rPr>
              <a:t>6 лет</a:t>
            </a:r>
            <a:r>
              <a:rPr lang="ru-RU" sz="2000" b="1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285750" y="4714875"/>
            <a:ext cx="41433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  <a:latin typeface="Georgia" pitchFamily="18" charset="0"/>
              </a:rPr>
              <a:t>В. В. Путин –                                     </a:t>
            </a:r>
            <a:r>
              <a:rPr lang="ru-RU" sz="1600" b="1">
                <a:solidFill>
                  <a:srgbClr val="0070C0"/>
                </a:solidFill>
                <a:latin typeface="Georgia" pitchFamily="18" charset="0"/>
              </a:rPr>
              <a:t>ныне действующий Президент РФ</a:t>
            </a:r>
          </a:p>
          <a:p>
            <a:endParaRPr lang="ru-RU" b="1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r>
              <a:rPr lang="ru-RU" b="1">
                <a:solidFill>
                  <a:srgbClr val="0070C0"/>
                </a:solidFill>
                <a:latin typeface="Georgia" pitchFamily="18" charset="0"/>
              </a:rPr>
              <a:t>Сайт Президента -  </a:t>
            </a:r>
            <a:r>
              <a:rPr lang="en-US" b="1">
                <a:solidFill>
                  <a:srgbClr val="002060"/>
                </a:solidFill>
                <a:latin typeface="Georgia" pitchFamily="18" charset="0"/>
                <a:hlinkClick r:id="rId2"/>
              </a:rPr>
              <a:t>http://www.kremlin.ru/</a:t>
            </a:r>
            <a:endParaRPr lang="ru-RU" b="1">
              <a:solidFill>
                <a:srgbClr val="002060"/>
              </a:solidFill>
              <a:latin typeface="Georgia" pitchFamily="18" charset="0"/>
            </a:endParaRPr>
          </a:p>
          <a:p>
            <a:endParaRPr lang="ru-RU" b="1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28677" name="Picture 4" descr="C:\Documents and Settings\Elena\Desktop\Пре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75" y="1465263"/>
            <a:ext cx="2143125" cy="31781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Федеральное Собрание РФ </a:t>
            </a:r>
          </a:p>
        </p:txBody>
      </p:sp>
      <p:sp>
        <p:nvSpPr>
          <p:cNvPr id="29699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endParaRPr lang="ru-RU" sz="2100" b="1" smtClean="0">
              <a:solidFill>
                <a:srgbClr val="0070C0"/>
              </a:solidFill>
            </a:endParaRPr>
          </a:p>
          <a:p>
            <a:r>
              <a:rPr lang="ru-RU" sz="2100" b="1" smtClean="0">
                <a:solidFill>
                  <a:srgbClr val="0070C0"/>
                </a:solidFill>
              </a:rPr>
              <a:t>Федеральное Собрание -</a:t>
            </a:r>
            <a:r>
              <a:rPr lang="ru-RU" sz="2100" b="1" smtClean="0">
                <a:solidFill>
                  <a:srgbClr val="C00000"/>
                </a:solidFill>
              </a:rPr>
              <a:t>парламент</a:t>
            </a:r>
            <a:r>
              <a:rPr lang="ru-RU" sz="2100" b="1" smtClean="0">
                <a:solidFill>
                  <a:srgbClr val="0070C0"/>
                </a:solidFill>
              </a:rPr>
              <a:t>                  Российской Федерации.</a:t>
            </a:r>
          </a:p>
          <a:p>
            <a:endParaRPr lang="ru-RU" sz="2300" b="1" smtClean="0">
              <a:solidFill>
                <a:srgbClr val="0070C0"/>
              </a:solidFill>
            </a:endParaRPr>
          </a:p>
          <a:p>
            <a:r>
              <a:rPr lang="ru-RU" sz="2100" b="1" smtClean="0">
                <a:solidFill>
                  <a:srgbClr val="0070C0"/>
                </a:solidFill>
              </a:rPr>
              <a:t>Состоит парламент из двух палат –                  Совета Федерации и Государственной Думы.</a:t>
            </a:r>
          </a:p>
        </p:txBody>
      </p:sp>
      <p:pic>
        <p:nvPicPr>
          <p:cNvPr id="29700" name="Picture 2" descr="C:\Documents and Settings\Elena\Desktop\парламне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25" y="2198688"/>
            <a:ext cx="4038600" cy="30289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2600" b="1" smtClean="0">
                <a:solidFill>
                  <a:srgbClr val="C00000"/>
                </a:solidFill>
              </a:rPr>
              <a:t>Совет Федерации                                      Федерального Собрания РФ</a:t>
            </a:r>
          </a:p>
        </p:txBody>
      </p:sp>
      <p:sp>
        <p:nvSpPr>
          <p:cNvPr id="30723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endParaRPr lang="ru-RU" sz="1800" b="1" smtClean="0">
              <a:solidFill>
                <a:srgbClr val="0070C0"/>
              </a:solidFill>
            </a:endParaRPr>
          </a:p>
          <a:p>
            <a:r>
              <a:rPr lang="ru-RU" sz="1800" b="1" smtClean="0">
                <a:solidFill>
                  <a:srgbClr val="0070C0"/>
                </a:solidFill>
              </a:rPr>
              <a:t>Совет Федерации                              (неофициально </a:t>
            </a:r>
            <a:r>
              <a:rPr lang="ru-RU" sz="1800" b="1" smtClean="0">
                <a:solidFill>
                  <a:srgbClr val="C00000"/>
                </a:solidFill>
              </a:rPr>
              <a:t>Сенат</a:t>
            </a:r>
            <a:r>
              <a:rPr lang="ru-RU" sz="1800" b="1" smtClean="0">
                <a:solidFill>
                  <a:srgbClr val="0070C0"/>
                </a:solidFill>
              </a:rPr>
              <a:t>) –верхняя палата                Федерального Собрания РФ.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70C0"/>
                </a:solidFill>
              </a:rPr>
              <a:t> </a:t>
            </a:r>
          </a:p>
          <a:p>
            <a:r>
              <a:rPr lang="ru-RU" sz="1800" b="1" smtClean="0">
                <a:solidFill>
                  <a:srgbClr val="0070C0"/>
                </a:solidFill>
              </a:rPr>
              <a:t>Совет Федерации — «Палата регионов», представляющая </a:t>
            </a:r>
            <a:r>
              <a:rPr lang="ru-RU" sz="1800" b="1" smtClean="0">
                <a:solidFill>
                  <a:srgbClr val="C00000"/>
                </a:solidFill>
              </a:rPr>
              <a:t>интересы регионов</a:t>
            </a:r>
            <a:r>
              <a:rPr lang="ru-RU" sz="1800" b="1" smtClean="0">
                <a:solidFill>
                  <a:srgbClr val="0070C0"/>
                </a:solidFill>
              </a:rPr>
              <a:t> на федеральном уровне.</a:t>
            </a:r>
          </a:p>
          <a:p>
            <a:pPr>
              <a:buFont typeface="Wingdings 2" pitchFamily="18" charset="2"/>
              <a:buNone/>
            </a:pPr>
            <a:endParaRPr lang="ru-RU" sz="1800" b="1" smtClean="0">
              <a:solidFill>
                <a:srgbClr val="0070C0"/>
              </a:solidFill>
            </a:endParaRPr>
          </a:p>
          <a:p>
            <a:r>
              <a:rPr lang="ru-RU" sz="1800" b="1" smtClean="0">
                <a:solidFill>
                  <a:srgbClr val="0070C0"/>
                </a:solidFill>
              </a:rPr>
              <a:t>Совет Федерации состоит из 166 сенаторов – по 2 представителя от каждого субъекта России.</a:t>
            </a:r>
          </a:p>
          <a:p>
            <a:endParaRPr lang="ru-RU" smtClean="0"/>
          </a:p>
        </p:txBody>
      </p:sp>
      <p:pic>
        <p:nvPicPr>
          <p:cNvPr id="30724" name="Picture 2" descr="C:\Documents and Settings\Elena\Desktop\Матвиенк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1714500"/>
            <a:ext cx="1571625" cy="2362200"/>
          </a:xfrm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285750" y="4429125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Georgia" pitchFamily="18" charset="0"/>
              </a:rPr>
              <a:t>В. И. Матвиенко – Председатель Совета Федерации Федерального Собрания РФ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285750" y="5357813"/>
            <a:ext cx="41433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Georgia" pitchFamily="18" charset="0"/>
              </a:rPr>
              <a:t>Сайт Совета Федерации -</a:t>
            </a:r>
            <a:r>
              <a:rPr lang="en-US" sz="2000" b="1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Georgia" pitchFamily="18" charset="0"/>
                <a:hlinkClick r:id="rId3"/>
              </a:rPr>
              <a:t>http://www.council.gov.ru/</a:t>
            </a:r>
            <a:endParaRPr lang="ru-RU" sz="2000" b="1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2600" b="1" smtClean="0">
                <a:solidFill>
                  <a:srgbClr val="C00000"/>
                </a:solidFill>
              </a:rPr>
              <a:t>Государственная Дума                                                 Федерального Собрания РФ</a:t>
            </a:r>
          </a:p>
        </p:txBody>
      </p:sp>
      <p:sp>
        <p:nvSpPr>
          <p:cNvPr id="31747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endParaRPr lang="ru-RU" sz="1600" b="1" smtClean="0">
              <a:solidFill>
                <a:srgbClr val="0070C0"/>
              </a:solidFill>
            </a:endParaRPr>
          </a:p>
          <a:p>
            <a:r>
              <a:rPr lang="ru-RU" sz="1600" b="1" smtClean="0">
                <a:solidFill>
                  <a:srgbClr val="0070C0"/>
                </a:solidFill>
              </a:rPr>
              <a:t>Государственная Дума –         нижняя палата                 Федерального Собрания РФ.</a:t>
            </a:r>
          </a:p>
          <a:p>
            <a:endParaRPr lang="ru-RU" sz="1600" b="1" smtClean="0">
              <a:solidFill>
                <a:srgbClr val="0070C0"/>
              </a:solidFill>
            </a:endParaRPr>
          </a:p>
          <a:p>
            <a:r>
              <a:rPr lang="ru-RU" sz="1600" b="1" smtClean="0">
                <a:solidFill>
                  <a:srgbClr val="0070C0"/>
                </a:solidFill>
              </a:rPr>
              <a:t>Государственная Дума </a:t>
            </a:r>
            <a:r>
              <a:rPr lang="ru-RU" sz="1600" b="1" smtClean="0">
                <a:solidFill>
                  <a:srgbClr val="C00000"/>
                </a:solidFill>
              </a:rPr>
              <a:t>принимает федеральные законы </a:t>
            </a:r>
            <a:r>
              <a:rPr lang="ru-RU" sz="1600" b="1" smtClean="0">
                <a:solidFill>
                  <a:srgbClr val="0070C0"/>
                </a:solidFill>
              </a:rPr>
              <a:t>большинством голосов от общего числа депутатов.</a:t>
            </a:r>
          </a:p>
          <a:p>
            <a:endParaRPr lang="ru-RU" sz="1600" b="1" smtClean="0">
              <a:solidFill>
                <a:srgbClr val="0070C0"/>
              </a:solidFill>
            </a:endParaRPr>
          </a:p>
          <a:p>
            <a:r>
              <a:rPr lang="ru-RU" sz="1600" b="1" smtClean="0">
                <a:solidFill>
                  <a:srgbClr val="0070C0"/>
                </a:solidFill>
              </a:rPr>
              <a:t>Депутатом Госдумы может быть избран гражданин России, достигший 21 года и имеющий право участвовать в выборах.</a:t>
            </a:r>
          </a:p>
          <a:p>
            <a:endParaRPr lang="ru-RU" sz="1600" b="1" smtClean="0">
              <a:solidFill>
                <a:srgbClr val="0070C0"/>
              </a:solidFill>
            </a:endParaRPr>
          </a:p>
          <a:p>
            <a:r>
              <a:rPr lang="ru-RU" sz="1600" b="1" smtClean="0">
                <a:solidFill>
                  <a:srgbClr val="0070C0"/>
                </a:solidFill>
              </a:rPr>
              <a:t>Дума состоит из 450 депутатов. </a:t>
            </a:r>
            <a:r>
              <a:rPr lang="ru-RU" sz="1600" b="1" smtClean="0">
                <a:solidFill>
                  <a:srgbClr val="C00000"/>
                </a:solidFill>
              </a:rPr>
              <a:t>Избирается</a:t>
            </a:r>
            <a:r>
              <a:rPr lang="ru-RU" sz="1600" b="1" smtClean="0">
                <a:solidFill>
                  <a:srgbClr val="0070C0"/>
                </a:solidFill>
              </a:rPr>
              <a:t> сроком на 4 года.</a:t>
            </a:r>
          </a:p>
        </p:txBody>
      </p:sp>
      <p:pic>
        <p:nvPicPr>
          <p:cNvPr id="31748" name="Picture 2" descr="C:\Documents and Settings\Elena\Desktop\Нарышкин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643063"/>
            <a:ext cx="3071813" cy="2511425"/>
          </a:xfrm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214313" y="4286250"/>
            <a:ext cx="42148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70C0"/>
                </a:solidFill>
                <a:latin typeface="Georgia" pitchFamily="18" charset="0"/>
              </a:rPr>
              <a:t>С. Е. Нарышкин – Председатель Государственной Думы </a:t>
            </a:r>
          </a:p>
          <a:p>
            <a:pPr algn="ctr"/>
            <a:r>
              <a:rPr lang="ru-RU" sz="1400" b="1">
                <a:solidFill>
                  <a:srgbClr val="0070C0"/>
                </a:solidFill>
                <a:latin typeface="Georgia" pitchFamily="18" charset="0"/>
              </a:rPr>
              <a:t>Федерального Собрания РФ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214313" y="5286375"/>
            <a:ext cx="4286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Georgia" pitchFamily="18" charset="0"/>
              </a:rPr>
              <a:t>Сайт Государственной Думы -</a:t>
            </a:r>
            <a:r>
              <a:rPr lang="en-US" sz="2000" b="1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Georgia" pitchFamily="18" charset="0"/>
                <a:hlinkClick r:id="rId3"/>
              </a:rPr>
              <a:t>http://www.duma.gov.ru/</a:t>
            </a:r>
            <a:endParaRPr lang="ru-RU" sz="2000" b="1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200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Что такое Конституция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Конституция (от лат. с</a:t>
            </a:r>
            <a:r>
              <a:rPr lang="en-US" b="1" dirty="0" err="1" smtClean="0">
                <a:solidFill>
                  <a:srgbClr val="0070C0"/>
                </a:solidFill>
              </a:rPr>
              <a:t>onstitution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– устанавливаю</a:t>
            </a:r>
            <a:r>
              <a:rPr lang="ru-RU" b="1" dirty="0" smtClean="0">
                <a:solidFill>
                  <a:srgbClr val="0070C0"/>
                </a:solidFill>
              </a:rPr>
              <a:t>) – это </a:t>
            </a:r>
            <a:r>
              <a:rPr lang="ru-RU" b="1" dirty="0" smtClean="0">
                <a:solidFill>
                  <a:srgbClr val="C00000"/>
                </a:solidFill>
              </a:rPr>
              <a:t>основной закон государства</a:t>
            </a:r>
            <a:r>
              <a:rPr lang="ru-RU" b="1" dirty="0" smtClean="0">
                <a:solidFill>
                  <a:srgbClr val="0070C0"/>
                </a:solidFill>
              </a:rPr>
              <a:t>, обладающий высшей  юридической </a:t>
            </a:r>
            <a:r>
              <a:rPr lang="ru-RU" b="1" dirty="0" smtClean="0">
                <a:solidFill>
                  <a:srgbClr val="0070C0"/>
                </a:solidFill>
              </a:rPr>
              <a:t>силой.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>
              <a:solidFill>
                <a:srgbClr val="0070C0"/>
              </a:solidFill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Конституция определяет, как устроено общество и государство, как образуются органы власти, каковы права и обязанности граждан, герб, гимн, флаг государства, его столица.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Правительство РФ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Правительство РФ (неофициально </a:t>
            </a:r>
            <a:r>
              <a:rPr lang="ru-RU" sz="2800" b="1" dirty="0" smtClean="0">
                <a:solidFill>
                  <a:srgbClr val="C00000"/>
                </a:solidFill>
              </a:rPr>
              <a:t>Кабинет министров</a:t>
            </a:r>
            <a:r>
              <a:rPr lang="ru-RU" sz="2800" b="1" dirty="0" smtClean="0">
                <a:solidFill>
                  <a:srgbClr val="0070C0"/>
                </a:solidFill>
              </a:rPr>
              <a:t>)– высший федеральный орган, осуществляющий </a:t>
            </a:r>
            <a:r>
              <a:rPr lang="ru-RU" sz="2800" b="1" dirty="0" smtClean="0">
                <a:solidFill>
                  <a:srgbClr val="C00000"/>
                </a:solidFill>
              </a:rPr>
              <a:t>исполнительную власть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Состав Правительства: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   Председатель Правительства РФ,                 его заместители и    федеральные министры.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2772" name="Picture 2" descr="C:\Documents and Settings\Elena\Desktop\20 лет Конституция\картинки\дом правительства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714500"/>
            <a:ext cx="4184650" cy="2714625"/>
          </a:xfrm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214313" y="4572000"/>
            <a:ext cx="414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  <a:latin typeface="Georgia" pitchFamily="18" charset="0"/>
              </a:rPr>
              <a:t>Дом Правительства РФ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285750" y="5500688"/>
            <a:ext cx="4143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Georgia" pitchFamily="18" charset="0"/>
              </a:rPr>
              <a:t>Сайт Правительства РФ –</a:t>
            </a:r>
          </a:p>
          <a:p>
            <a:pPr algn="ctr"/>
            <a:r>
              <a:rPr lang="en-US" sz="2000" b="1">
                <a:solidFill>
                  <a:srgbClr val="C00000"/>
                </a:solidFill>
                <a:latin typeface="Georgia" pitchFamily="18" charset="0"/>
                <a:hlinkClick r:id="rId3"/>
              </a:rPr>
              <a:t>http://government.ru/</a:t>
            </a:r>
            <a:endParaRPr lang="ru-RU" sz="2000" b="1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Полномочия Правительства РФ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Правительство разрабатывает и обеспечивает исполнение федерального бюджета;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обеспечивает проведение единой государственной политики в области культуры, науки, образования, здравоохранения, социального обеспечения, экологии;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осуществляет меры по обеспечению обороны страны, государственной безопасности, реализации внешней политики государства;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осуществляет меры по обеспечению законности, прав и свобод граждан, охране собственности и общественного порядка, борьбе с преступностью.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33796" name="Picture 2" descr="C:\Documents and Settings\Elena\Desktop\20 лет Конституция\картинки\Медведе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1571625"/>
            <a:ext cx="2428875" cy="3240088"/>
          </a:xfrm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285750" y="5214938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  <a:latin typeface="Georgia" pitchFamily="18" charset="0"/>
              </a:rPr>
              <a:t>Д. А. Медведев – Председатель Правительства РФ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Судебная власть</a:t>
            </a: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endParaRPr lang="ru-RU" sz="18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Правосудие в России осуществляется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только судом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 2" pitchFamily="18" charset="2"/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Судьи </a:t>
            </a:r>
            <a:r>
              <a:rPr lang="ru-RU" sz="2000" b="1" dirty="0" smtClean="0">
                <a:solidFill>
                  <a:srgbClr val="C00000"/>
                </a:solidFill>
              </a:rPr>
              <a:t>независимы</a:t>
            </a:r>
            <a:r>
              <a:rPr lang="ru-RU" sz="2000" b="1" dirty="0" smtClean="0">
                <a:solidFill>
                  <a:srgbClr val="0070C0"/>
                </a:solidFill>
              </a:rPr>
              <a:t> и подчиняются только Конституции и закону</a:t>
            </a:r>
            <a:r>
              <a:rPr lang="ru-RU" sz="1800" b="1" dirty="0" smtClean="0">
                <a:solidFill>
                  <a:srgbClr val="0070C0"/>
                </a:solidFill>
              </a:rPr>
              <a:t>. </a:t>
            </a:r>
          </a:p>
          <a:p>
            <a:endParaRPr lang="ru-RU" sz="1800" b="1" dirty="0" smtClean="0">
              <a:solidFill>
                <a:srgbClr val="0070C0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Суды </a:t>
            </a:r>
            <a:r>
              <a:rPr lang="ru-RU" sz="1800" b="1" dirty="0" smtClean="0">
                <a:solidFill>
                  <a:srgbClr val="C00000"/>
                </a:solidFill>
              </a:rPr>
              <a:t>высшей инстанции</a:t>
            </a:r>
            <a:r>
              <a:rPr lang="ru-RU" sz="1800" b="1" dirty="0" smtClean="0">
                <a:solidFill>
                  <a:srgbClr val="0070C0"/>
                </a:solidFill>
              </a:rPr>
              <a:t> – Конституционный Суд, Верховный Суд, Высший Арбитражный Суд.</a:t>
            </a:r>
          </a:p>
          <a:p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34820" name="Picture 2" descr="C:\Documents and Settings\Elena\Desktop\фемид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643063"/>
            <a:ext cx="2055813" cy="3624262"/>
          </a:xfrm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285750" y="5500688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Georgia" pitchFamily="18" charset="0"/>
              </a:rPr>
              <a:t>Фемида – </a:t>
            </a:r>
          </a:p>
          <a:p>
            <a:pPr algn="ctr"/>
            <a:r>
              <a:rPr lang="ru-RU" b="1">
                <a:latin typeface="Georgia" pitchFamily="18" charset="0"/>
              </a:rPr>
              <a:t>богиня правосудия и порядка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Местное самоуправление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b="1" smtClean="0">
              <a:solidFill>
                <a:srgbClr val="C00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sz="2800" b="1" smtClean="0">
                <a:solidFill>
                  <a:srgbClr val="C00000"/>
                </a:solidFill>
              </a:rPr>
              <a:t>21 апреля – 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solidFill>
                  <a:srgbClr val="0070C0"/>
                </a:solidFill>
              </a:rPr>
              <a:t>День местного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solidFill>
                  <a:srgbClr val="0070C0"/>
                </a:solidFill>
              </a:rPr>
              <a:t>самоуправления</a:t>
            </a:r>
          </a:p>
          <a:p>
            <a:pPr>
              <a:buFont typeface="Wingdings 2" pitchFamily="18" charset="2"/>
              <a:buNone/>
            </a:pPr>
            <a:endParaRPr lang="ru-RU" sz="1900" b="1" smtClean="0">
              <a:solidFill>
                <a:srgbClr val="0070C0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ru-RU" sz="1900" b="1" smtClean="0">
                <a:solidFill>
                  <a:srgbClr val="0070C0"/>
                </a:solidFill>
              </a:rPr>
              <a:t>     Новый памятный день  «установлен в целях повышения роли и значения института местного самоуправления, развития демократии и гражданского общества».</a:t>
            </a:r>
          </a:p>
        </p:txBody>
      </p:sp>
      <p:sp>
        <p:nvSpPr>
          <p:cNvPr id="3584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Местное самоуправление — форма осуществления народом своей власти.</a:t>
            </a:r>
          </a:p>
          <a:p>
            <a:pPr algn="just">
              <a:buFont typeface="Wingdings 2" pitchFamily="18" charset="2"/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Местное самоуправление осуществляется гражданами путем референдума, выборов, других форм </a:t>
            </a:r>
            <a:r>
              <a:rPr lang="ru-RU" sz="1600" b="1" dirty="0" smtClean="0">
                <a:solidFill>
                  <a:srgbClr val="C00000"/>
                </a:solidFill>
              </a:rPr>
              <a:t>прямого волеизъявления</a:t>
            </a:r>
            <a:r>
              <a:rPr lang="ru-RU" sz="1600" b="1" dirty="0" smtClean="0">
                <a:solidFill>
                  <a:srgbClr val="0070C0"/>
                </a:solidFill>
              </a:rPr>
              <a:t>, через выборные и другие органы местного самоуправления.</a:t>
            </a:r>
          </a:p>
          <a:p>
            <a:pPr algn="just">
              <a:buFont typeface="Wingdings 2" pitchFamily="18" charset="2"/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Территориальную основу местного самоуправления составляют муниципальные образования.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pPr algn="ctr">
              <a:buFont typeface="Wingdings 2" pitchFamily="18" charset="2"/>
              <a:buNone/>
            </a:pPr>
            <a:r>
              <a:rPr lang="ru-RU" sz="3600" smtClean="0">
                <a:solidFill>
                  <a:srgbClr val="0070C0"/>
                </a:solidFill>
              </a:rPr>
              <a:t>  </a:t>
            </a:r>
            <a:r>
              <a:rPr lang="ru-RU" sz="3600" b="1" smtClean="0">
                <a:solidFill>
                  <a:srgbClr val="0070C0"/>
                </a:solidFill>
              </a:rPr>
              <a:t>Соблюдение Конституции Российской Федерации  обеспечивает возможность  каждому человеку в стране жить свободно и уверенно                    в завтрашнем дне.</a:t>
            </a:r>
            <a:endParaRPr lang="ru-RU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Elena\Desktop\С Днем 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571750"/>
            <a:ext cx="428625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214313" y="357188"/>
            <a:ext cx="8643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  <a:latin typeface="Georgia" pitchFamily="18" charset="0"/>
              </a:rPr>
              <a:t>В 1994 году указом Президента РФ </a:t>
            </a:r>
            <a:r>
              <a:rPr lang="ru-RU" b="1">
                <a:solidFill>
                  <a:srgbClr val="C00000"/>
                </a:solidFill>
                <a:latin typeface="Georgia" pitchFamily="18" charset="0"/>
              </a:rPr>
              <a:t>12 декабря </a:t>
            </a:r>
            <a:r>
              <a:rPr lang="ru-RU" b="1">
                <a:solidFill>
                  <a:srgbClr val="0070C0"/>
                </a:solidFill>
                <a:latin typeface="Georgia" pitchFamily="18" charset="0"/>
              </a:rPr>
              <a:t>был объявлен государственным праздником – 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Georgia" pitchFamily="18" charset="0"/>
              </a:rPr>
              <a:t>Днем Конституции Российской Федерации</a:t>
            </a:r>
            <a:r>
              <a:rPr lang="ru-RU" b="1">
                <a:solidFill>
                  <a:srgbClr val="0070C0"/>
                </a:solidFill>
                <a:latin typeface="Georgia" pitchFamily="18" charset="0"/>
              </a:rPr>
              <a:t>.</a:t>
            </a:r>
          </a:p>
          <a:p>
            <a:pPr algn="ctr"/>
            <a:endParaRPr lang="ru-RU" b="1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r>
              <a:rPr lang="ru-RU" b="1">
                <a:solidFill>
                  <a:srgbClr val="0070C0"/>
                </a:solidFill>
                <a:latin typeface="Georgia" pitchFamily="18" charset="0"/>
              </a:rPr>
              <a:t>День Конституции причислен к                                                                      </a:t>
            </a:r>
            <a:r>
              <a:rPr lang="ru-RU" b="1">
                <a:solidFill>
                  <a:srgbClr val="C00000"/>
                </a:solidFill>
                <a:latin typeface="Georgia" pitchFamily="18" charset="0"/>
              </a:rPr>
              <a:t>памятным датам России</a:t>
            </a:r>
            <a:r>
              <a:rPr lang="ru-RU" b="1">
                <a:solidFill>
                  <a:srgbClr val="0070C0"/>
                </a:solidFill>
                <a:latin typeface="Georgia" pitchFamily="18" charset="0"/>
              </a:rPr>
              <a:t>.</a:t>
            </a:r>
          </a:p>
          <a:p>
            <a:pPr algn="ctr"/>
            <a:endParaRPr lang="ru-RU" b="1">
              <a:solidFill>
                <a:srgbClr val="0070C0"/>
              </a:solidFill>
              <a:latin typeface="Georgia" pitchFamily="18" charset="0"/>
            </a:endParaRPr>
          </a:p>
          <a:p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28625" y="571500"/>
            <a:ext cx="84296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endParaRPr lang="ru-RU" sz="2400" b="1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r>
              <a:rPr lang="ru-RU" sz="4800" b="1">
                <a:solidFill>
                  <a:srgbClr val="0070C0"/>
                </a:solidFill>
                <a:latin typeface="Georgia" pitchFamily="18" charset="0"/>
              </a:rPr>
              <a:t>С праздником!</a:t>
            </a:r>
          </a:p>
          <a:p>
            <a:pPr algn="ctr"/>
            <a:endParaRPr lang="ru-RU" sz="4800" b="1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4800" b="1">
                <a:solidFill>
                  <a:srgbClr val="C00000"/>
                </a:solidFill>
                <a:latin typeface="Georgia" pitchFamily="18" charset="0"/>
              </a:rPr>
              <a:t>Спасибо за внимание!</a:t>
            </a:r>
            <a:br>
              <a:rPr lang="ru-RU" sz="4800" b="1">
                <a:solidFill>
                  <a:srgbClr val="C00000"/>
                </a:solidFill>
                <a:latin typeface="Georgia" pitchFamily="18" charset="0"/>
              </a:rPr>
            </a:br>
            <a:endParaRPr lang="ru-RU" sz="4800" b="1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36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3071813" y="5072063"/>
            <a:ext cx="57848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Georgia" pitchFamily="18" charset="0"/>
              </a:rPr>
              <a:t>Презентация подготовлена библиографом информационно-библиографического отдела ЦГБ Е. П. Примак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2600" b="1" smtClean="0">
                <a:solidFill>
                  <a:srgbClr val="C00000"/>
                </a:solidFill>
              </a:rPr>
              <a:t>Первые конституционные проекты </a:t>
            </a:r>
            <a:br>
              <a:rPr lang="ru-RU" sz="2600" b="1" smtClean="0">
                <a:solidFill>
                  <a:srgbClr val="C00000"/>
                </a:solidFill>
              </a:rPr>
            </a:br>
            <a:r>
              <a:rPr lang="ru-RU" sz="2600" b="1" smtClean="0">
                <a:solidFill>
                  <a:srgbClr val="C00000"/>
                </a:solidFill>
              </a:rPr>
              <a:t>в России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b="1" dirty="0" smtClean="0">
                <a:solidFill>
                  <a:srgbClr val="0070C0"/>
                </a:solidFill>
              </a:rPr>
              <a:t>«Введение к уложению государственных законов» (План всеобщего государственного образования)                  </a:t>
            </a:r>
            <a:r>
              <a:rPr lang="ru-RU" sz="3100" b="1" dirty="0" smtClean="0">
                <a:solidFill>
                  <a:srgbClr val="C00000"/>
                </a:solidFill>
              </a:rPr>
              <a:t>М. М. Сперанского </a:t>
            </a:r>
            <a:r>
              <a:rPr lang="ru-RU" sz="3100" b="1" dirty="0" smtClean="0">
                <a:solidFill>
                  <a:srgbClr val="0070C0"/>
                </a:solidFill>
              </a:rPr>
              <a:t>(1809);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100" b="1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b="1" dirty="0" smtClean="0">
                <a:solidFill>
                  <a:srgbClr val="0070C0"/>
                </a:solidFill>
              </a:rPr>
              <a:t>«Государственная уставная грамота Российской империи»       </a:t>
            </a:r>
            <a:r>
              <a:rPr lang="ru-RU" sz="3100" b="1" dirty="0" smtClean="0">
                <a:solidFill>
                  <a:srgbClr val="C00000"/>
                </a:solidFill>
              </a:rPr>
              <a:t>Н. Н. Новосильцева </a:t>
            </a:r>
            <a:r>
              <a:rPr lang="ru-RU" sz="3100" b="1" dirty="0" smtClean="0">
                <a:solidFill>
                  <a:srgbClr val="0070C0"/>
                </a:solidFill>
              </a:rPr>
              <a:t>(1818).</a:t>
            </a:r>
          </a:p>
        </p:txBody>
      </p:sp>
      <p:pic>
        <p:nvPicPr>
          <p:cNvPr id="15364" name="Picture 3" descr="D:\Мои документы\Загрузки\ММСперански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500188"/>
            <a:ext cx="1997075" cy="2500312"/>
          </a:xfrm>
        </p:spPr>
      </p:pic>
      <p:pic>
        <p:nvPicPr>
          <p:cNvPr id="15365" name="Picture 4" descr="D:\Мои документы\Загрузки\Новосильц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3000375"/>
            <a:ext cx="18764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214313" y="4071938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Georgia" pitchFamily="18" charset="0"/>
              </a:rPr>
              <a:t>М. М. Сперанский (1772 </a:t>
            </a:r>
            <a:r>
              <a:rPr lang="ru-RU" sz="1400" b="1" dirty="0" smtClean="0">
                <a:solidFill>
                  <a:srgbClr val="0070C0"/>
                </a:solidFill>
                <a:latin typeface="Georgia" pitchFamily="18" charset="0"/>
              </a:rPr>
              <a:t>– 1839</a:t>
            </a:r>
            <a:r>
              <a:rPr lang="ru-RU" sz="1400" b="1" dirty="0">
                <a:solidFill>
                  <a:srgbClr val="0070C0"/>
                </a:solidFill>
                <a:latin typeface="Georgia" pitchFamily="18" charset="0"/>
              </a:rPr>
              <a:t>)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 rot="10800000" flipV="1">
            <a:off x="2500313" y="5476875"/>
            <a:ext cx="2000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Georgia" pitchFamily="18" charset="0"/>
              </a:rPr>
              <a:t>Н. Н. Новосильцев (1761 </a:t>
            </a:r>
            <a:r>
              <a:rPr lang="ru-RU" sz="1400" b="1" dirty="0" smtClean="0">
                <a:solidFill>
                  <a:srgbClr val="0070C0"/>
                </a:solidFill>
                <a:latin typeface="Georgia" pitchFamily="18" charset="0"/>
              </a:rPr>
              <a:t>– 1838</a:t>
            </a:r>
            <a:r>
              <a:rPr lang="ru-RU" sz="1400" b="1" dirty="0">
                <a:solidFill>
                  <a:srgbClr val="0070C0"/>
                </a:solidFill>
                <a:latin typeface="Georgia" pitchFamily="18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2600" b="1" smtClean="0">
                <a:solidFill>
                  <a:srgbClr val="C00000"/>
                </a:solidFill>
              </a:rPr>
              <a:t>Конституционные</a:t>
            </a:r>
            <a:br>
              <a:rPr lang="ru-RU" sz="2600" b="1" smtClean="0">
                <a:solidFill>
                  <a:srgbClr val="C00000"/>
                </a:solidFill>
              </a:rPr>
            </a:br>
            <a:r>
              <a:rPr lang="ru-RU" sz="2600" b="1" smtClean="0">
                <a:solidFill>
                  <a:srgbClr val="C00000"/>
                </a:solidFill>
              </a:rPr>
              <a:t> проекты декабристов</a:t>
            </a:r>
          </a:p>
        </p:txBody>
      </p:sp>
      <p:sp>
        <p:nvSpPr>
          <p:cNvPr id="16387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endParaRPr lang="ru-RU" b="1" smtClean="0">
              <a:solidFill>
                <a:srgbClr val="0070C0"/>
              </a:solidFill>
            </a:endParaRPr>
          </a:p>
          <a:p>
            <a:r>
              <a:rPr lang="ru-RU" b="1" smtClean="0">
                <a:solidFill>
                  <a:srgbClr val="0070C0"/>
                </a:solidFill>
              </a:rPr>
              <a:t>«Русская правда» </a:t>
            </a:r>
            <a:r>
              <a:rPr lang="ru-RU" b="1" smtClean="0">
                <a:solidFill>
                  <a:srgbClr val="C00000"/>
                </a:solidFill>
              </a:rPr>
              <a:t>П.И. Пестеля</a:t>
            </a:r>
            <a:r>
              <a:rPr lang="ru-RU" b="1" smtClean="0">
                <a:solidFill>
                  <a:srgbClr val="0070C0"/>
                </a:solidFill>
              </a:rPr>
              <a:t>;</a:t>
            </a:r>
          </a:p>
          <a:p>
            <a:endParaRPr lang="ru-RU" b="1" smtClean="0">
              <a:solidFill>
                <a:srgbClr val="0070C0"/>
              </a:solidFill>
            </a:endParaRPr>
          </a:p>
          <a:p>
            <a:r>
              <a:rPr lang="ru-RU" b="1" smtClean="0">
                <a:solidFill>
                  <a:srgbClr val="0070C0"/>
                </a:solidFill>
              </a:rPr>
              <a:t>Конституционный проект                           </a:t>
            </a:r>
            <a:r>
              <a:rPr lang="ru-RU" b="1" smtClean="0">
                <a:solidFill>
                  <a:srgbClr val="C00000"/>
                </a:solidFill>
              </a:rPr>
              <a:t>Н.М. Муравьёва</a:t>
            </a:r>
            <a:r>
              <a:rPr lang="ru-RU" b="1" smtClean="0">
                <a:solidFill>
                  <a:srgbClr val="0070C0"/>
                </a:solidFill>
              </a:rPr>
              <a:t>;</a:t>
            </a:r>
          </a:p>
          <a:p>
            <a:endParaRPr lang="ru-RU" b="1" smtClean="0">
              <a:solidFill>
                <a:srgbClr val="0070C0"/>
              </a:solidFill>
            </a:endParaRPr>
          </a:p>
          <a:p>
            <a:r>
              <a:rPr lang="ru-RU" sz="2300" b="1" smtClean="0">
                <a:solidFill>
                  <a:srgbClr val="0070C0"/>
                </a:solidFill>
              </a:rPr>
              <a:t>«Манифест                              к русскому народу»                 Северного общества.</a:t>
            </a:r>
          </a:p>
        </p:txBody>
      </p:sp>
      <p:pic>
        <p:nvPicPr>
          <p:cNvPr id="16388" name="Picture 2" descr="C:\Documents and Settings\Elena\Desktop\Песте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714500"/>
            <a:ext cx="2020887" cy="2571750"/>
          </a:xfrm>
        </p:spPr>
      </p:pic>
      <p:pic>
        <p:nvPicPr>
          <p:cNvPr id="16389" name="Picture 3" descr="C:\Documents and Settings\Elena\Desktop\Муравь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2571750"/>
            <a:ext cx="195421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357188" y="4429125"/>
            <a:ext cx="192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Georgia" pitchFamily="18" charset="0"/>
              </a:rPr>
              <a:t>П. И. Пестель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Georgia" pitchFamily="18" charset="0"/>
              </a:rPr>
              <a:t>(1793 </a:t>
            </a:r>
            <a:r>
              <a:rPr lang="ru-RU" sz="1400" b="1" dirty="0" smtClean="0">
                <a:solidFill>
                  <a:srgbClr val="0070C0"/>
                </a:solidFill>
                <a:latin typeface="Georgia" pitchFamily="18" charset="0"/>
              </a:rPr>
              <a:t>– 1826</a:t>
            </a:r>
            <a:r>
              <a:rPr lang="ru-RU" sz="1400" b="1" dirty="0">
                <a:solidFill>
                  <a:srgbClr val="0070C0"/>
                </a:solidFill>
                <a:latin typeface="Georgia" pitchFamily="18" charset="0"/>
              </a:rPr>
              <a:t>)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2500313" y="5429250"/>
            <a:ext cx="192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Georgia" pitchFamily="18" charset="0"/>
              </a:rPr>
              <a:t>Н. М. Муравьев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Georgia" pitchFamily="18" charset="0"/>
              </a:rPr>
              <a:t>(1795 </a:t>
            </a:r>
            <a:r>
              <a:rPr lang="ru-RU" sz="1400" b="1" dirty="0" smtClean="0">
                <a:solidFill>
                  <a:srgbClr val="0070C0"/>
                </a:solidFill>
                <a:latin typeface="Georgia" pitchFamily="18" charset="0"/>
              </a:rPr>
              <a:t>– 1843</a:t>
            </a:r>
            <a:r>
              <a:rPr lang="ru-RU" sz="1400" b="1" dirty="0">
                <a:solidFill>
                  <a:srgbClr val="0070C0"/>
                </a:solidFill>
                <a:latin typeface="Georgia" pitchFamily="18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Советские Конституции</a:t>
            </a:r>
          </a:p>
        </p:txBody>
      </p:sp>
      <p:pic>
        <p:nvPicPr>
          <p:cNvPr id="17411" name="Picture 6" descr="Герб РСФСР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4000500"/>
            <a:ext cx="1619250" cy="1731963"/>
          </a:xfrm>
        </p:spPr>
      </p:pic>
      <p:sp>
        <p:nvSpPr>
          <p:cNvPr id="5" name="TextBox 4"/>
          <p:cNvSpPr txBox="1"/>
          <p:nvPr/>
        </p:nvSpPr>
        <p:spPr>
          <a:xfrm>
            <a:off x="2571750" y="1857375"/>
            <a:ext cx="6286500" cy="457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buFont typeface="Wingdings" pitchFamily="2" charset="2"/>
              <a:buChar char="u"/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cs typeface="+mn-cs"/>
              </a:rPr>
              <a:t>Конституция РСФСР 1918 года;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defRPr/>
            </a:pPr>
            <a:endParaRPr lang="ru-RU" sz="2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buFont typeface="Wingdings" pitchFamily="2" charset="2"/>
              <a:buChar char="u"/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cs typeface="+mn-cs"/>
              </a:rPr>
              <a:t>Конституция СССР 1924 года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cs typeface="+mn-cs"/>
              </a:rPr>
              <a:t>     Конституция РСФСР 1925 года;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defRPr/>
            </a:pPr>
            <a:endParaRPr lang="ru-RU" sz="2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buFont typeface="Wingdings" pitchFamily="2" charset="2"/>
              <a:buChar char="u"/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cs typeface="+mn-cs"/>
              </a:rPr>
              <a:t>Конституция СССР 1936 года                      Конституция РСФСР 1937 года;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buFont typeface="Wingdings" pitchFamily="2" charset="2"/>
              <a:buChar char="u"/>
              <a:defRPr/>
            </a:pPr>
            <a:endParaRPr lang="ru-RU" sz="2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buFont typeface="Wingdings" pitchFamily="2" charset="2"/>
              <a:buChar char="u"/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cs typeface="+mn-cs"/>
              </a:rPr>
              <a:t>Конституция СССР 1977 года                        Конституция РСФСР 1978 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</p:txBody>
      </p:sp>
      <p:pic>
        <p:nvPicPr>
          <p:cNvPr id="17413" name="Picture 5" descr="Государственный герб ССС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571625"/>
            <a:ext cx="169068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57188" y="35004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Герб СССР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1000125" y="5786438"/>
            <a:ext cx="1497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Герб РСФСР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Конституция РСФСР 1918 года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8435" name="Picture 2" descr="C:\Documents and Settings\Elena\Desktop\20 лет Конституция\19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928813"/>
            <a:ext cx="2357437" cy="3440112"/>
          </a:xfrm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491880" y="1764099"/>
            <a:ext cx="52565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10 июля 1918 года на Пятом Всероссийском съезде Советов была принята 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первая конституция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РСФСР – 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Российской </a:t>
            </a:r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Социалистической Федеративной Советской Республики. </a:t>
            </a:r>
          </a:p>
          <a:p>
            <a:pPr algn="just"/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Конституция документально закрепила 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диктатуру пролетариата</a:t>
            </a:r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. </a:t>
            </a:r>
          </a:p>
          <a:p>
            <a:pPr algn="just"/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Верховным носителем власти стало все рабочее население страны, объединенное в городских и сельских Советах.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600" b="1" smtClean="0">
                <a:solidFill>
                  <a:srgbClr val="0070C0"/>
                </a:solidFill>
              </a:rPr>
              <a:t>Конституция СССР 1924 года</a:t>
            </a:r>
            <a:r>
              <a:rPr lang="ru-RU" sz="2600" b="1" smtClean="0">
                <a:solidFill>
                  <a:srgbClr val="C00000"/>
                </a:solidFill>
              </a:rPr>
              <a:t/>
            </a:r>
            <a:br>
              <a:rPr lang="ru-RU" sz="2600" b="1" smtClean="0">
                <a:solidFill>
                  <a:srgbClr val="C00000"/>
                </a:solidFill>
              </a:rPr>
            </a:br>
            <a:r>
              <a:rPr lang="ru-RU" sz="2600" b="1" smtClean="0">
                <a:solidFill>
                  <a:srgbClr val="C00000"/>
                </a:solidFill>
              </a:rPr>
              <a:t>            Конституция РСФСР 1925 года</a:t>
            </a:r>
            <a:endParaRPr lang="ru-RU" sz="2600" smtClean="0">
              <a:solidFill>
                <a:srgbClr val="7B9899"/>
              </a:solidFill>
            </a:endParaRPr>
          </a:p>
        </p:txBody>
      </p:sp>
      <p:pic>
        <p:nvPicPr>
          <p:cNvPr id="19459" name="Picture 2" descr="D:\Мои документы\Загрузки\ссср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643188"/>
            <a:ext cx="3328987" cy="2071687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929063" y="1556792"/>
            <a:ext cx="4714875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700" b="1" dirty="0">
                <a:solidFill>
                  <a:srgbClr val="0070C0"/>
                </a:solidFill>
                <a:latin typeface="Georgia" pitchFamily="18" charset="0"/>
              </a:rPr>
              <a:t>30 декабря 1922 года образован Союз Советских Социалистических Республик – СССР.</a:t>
            </a:r>
          </a:p>
          <a:p>
            <a:pPr algn="just"/>
            <a:endParaRPr lang="ru-RU" sz="1700" b="1" dirty="0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В январе 1924 года 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принята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первая 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Конституция СССР</a:t>
            </a:r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.</a:t>
            </a:r>
          </a:p>
          <a:p>
            <a:pPr algn="just"/>
            <a:endParaRPr lang="ru-RU" sz="1700" b="1" dirty="0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r>
              <a:rPr lang="ru-RU" sz="1700" b="1" dirty="0">
                <a:solidFill>
                  <a:srgbClr val="0070C0"/>
                </a:solidFill>
                <a:latin typeface="Georgia" pitchFamily="18" charset="0"/>
              </a:rPr>
              <a:t>Принятие Конституция РСФСР 1925 года обуславливалось вхождением РСФСР в состав Союза ССР и приведением российского законодательства в соответствие с Конституцией СССР 1924 года.</a:t>
            </a:r>
          </a:p>
          <a:p>
            <a:pPr algn="just"/>
            <a:endParaRPr lang="ru-RU" sz="1700" b="1" dirty="0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r>
              <a:rPr lang="ru-RU" sz="1700" b="1" dirty="0">
                <a:solidFill>
                  <a:srgbClr val="0070C0"/>
                </a:solidFill>
                <a:latin typeface="Georgia" pitchFamily="18" charset="0"/>
              </a:rPr>
              <a:t>В Конституции РСФСР 1925 года конечной целью было «осуществление коммунизма».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900" b="1" dirty="0" smtClean="0">
                <a:solidFill>
                  <a:srgbClr val="0070C0"/>
                </a:solidFill>
              </a:rPr>
              <a:t>Конституция СССР 1936 года</a:t>
            </a:r>
            <a:r>
              <a:rPr lang="ru-RU" sz="2900" b="1" dirty="0" smtClean="0">
                <a:solidFill>
                  <a:srgbClr val="C00000"/>
                </a:solidFill>
              </a:rPr>
              <a:t/>
            </a:r>
            <a:br>
              <a:rPr lang="ru-RU" sz="2900" b="1" dirty="0" smtClean="0">
                <a:solidFill>
                  <a:srgbClr val="C00000"/>
                </a:solidFill>
              </a:rPr>
            </a:br>
            <a:r>
              <a:rPr lang="ru-RU" sz="2900" b="1" dirty="0" smtClean="0">
                <a:solidFill>
                  <a:srgbClr val="C00000"/>
                </a:solidFill>
              </a:rPr>
              <a:t>            Конституция РСФСР 1937 года</a:t>
            </a:r>
            <a:endParaRPr lang="ru-RU" sz="2900" dirty="0">
              <a:solidFill>
                <a:srgbClr val="C00000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В 1936 году в СССР принята </a:t>
            </a:r>
            <a:r>
              <a:rPr lang="ru-RU" sz="2000" b="1" dirty="0" smtClean="0">
                <a:solidFill>
                  <a:srgbClr val="C00000"/>
                </a:solidFill>
              </a:rPr>
              <a:t>Конституция «победившего социализма», </a:t>
            </a:r>
            <a:r>
              <a:rPr lang="ru-RU" sz="2000" b="1" dirty="0" smtClean="0">
                <a:solidFill>
                  <a:srgbClr val="0070C0"/>
                </a:solidFill>
              </a:rPr>
              <a:t>предоставлявшая всем гражданам равные права.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Конституция РСФСР 1937 года учредила новый законодательный орган - Верховный Совет России, который принимал законы, устанавливал размеры налогов и пошлин, принимал государственный бюджет.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Политическая система, установленная Конституцией РСФСР 1937 года, практически не была изменена Конституцией 1978 года и просуществовала до 1990 года.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600" b="1" smtClean="0">
                <a:solidFill>
                  <a:srgbClr val="0070C0"/>
                </a:solidFill>
              </a:rPr>
              <a:t>Конституция СССР 1977 года</a:t>
            </a:r>
            <a:r>
              <a:rPr lang="ru-RU" sz="2600" b="1" smtClean="0">
                <a:solidFill>
                  <a:srgbClr val="C00000"/>
                </a:solidFill>
              </a:rPr>
              <a:t/>
            </a:r>
            <a:br>
              <a:rPr lang="ru-RU" sz="2600" b="1" smtClean="0">
                <a:solidFill>
                  <a:srgbClr val="C00000"/>
                </a:solidFill>
              </a:rPr>
            </a:br>
            <a:r>
              <a:rPr lang="ru-RU" sz="2600" b="1" smtClean="0">
                <a:solidFill>
                  <a:srgbClr val="C00000"/>
                </a:solidFill>
              </a:rPr>
              <a:t>            Конституция РСФСР 1978 года</a:t>
            </a:r>
            <a:endParaRPr lang="ru-RU" sz="2600" smtClean="0">
              <a:solidFill>
                <a:srgbClr val="C00000"/>
              </a:solidFill>
            </a:endParaRPr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2143125" y="1500188"/>
            <a:ext cx="65008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>В 1977 г. была принята брежневская Конституция СССР (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Конституция «развитого социализма»</a:t>
            </a:r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>).</a:t>
            </a:r>
          </a:p>
          <a:p>
            <a:pPr algn="just"/>
            <a:endParaRPr lang="ru-RU" dirty="0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>Конституционно признавалась новая социальная общность — единый советский народ.</a:t>
            </a:r>
          </a:p>
          <a:p>
            <a:pPr algn="just"/>
            <a:endParaRPr lang="ru-RU" dirty="0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>Советы получили новое название — Советы народных депутатов.</a:t>
            </a:r>
          </a:p>
          <a:p>
            <a:pPr algn="just"/>
            <a:endParaRPr lang="ru-RU" dirty="0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>Руководящей и направляющей силой советского общества, ядром политической системы объявлялась Коммунистическая партия Советского Союза - КПСС.</a:t>
            </a:r>
          </a:p>
          <a:p>
            <a:pPr algn="just"/>
            <a:endParaRPr lang="ru-RU" dirty="0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>На основе Конституции СССР 1977 года в 1978 году была принята Конституция в РСФСР.</a:t>
            </a:r>
            <a:endParaRPr lang="ru-RU" dirty="0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endParaRPr lang="ru-RU" dirty="0">
              <a:latin typeface="Georgia" pitchFamily="18" charset="0"/>
            </a:endParaRPr>
          </a:p>
        </p:txBody>
      </p:sp>
      <p:pic>
        <p:nvPicPr>
          <p:cNvPr id="21508" name="Picture 4" descr="D:\Мои документы\Загрузки\конституция ссс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500313"/>
            <a:ext cx="1851025" cy="26431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7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2060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1278</TotalTime>
  <Words>1270</Words>
  <Application>Microsoft Office PowerPoint</Application>
  <PresentationFormat>Экран (4:3)</PresentationFormat>
  <Paragraphs>218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Georgia</vt:lpstr>
      <vt:lpstr>Arial</vt:lpstr>
      <vt:lpstr>Wingdings 2</vt:lpstr>
      <vt:lpstr>Wingdings</vt:lpstr>
      <vt:lpstr>Calibri</vt:lpstr>
      <vt:lpstr>Официальная</vt:lpstr>
      <vt:lpstr>Слайд 1</vt:lpstr>
      <vt:lpstr>Что такое Конституция</vt:lpstr>
      <vt:lpstr>Первые конституционные проекты  в России</vt:lpstr>
      <vt:lpstr>Конституционные  проекты декабристов</vt:lpstr>
      <vt:lpstr>Советские Конституции</vt:lpstr>
      <vt:lpstr>Конституция РСФСР 1918 года</vt:lpstr>
      <vt:lpstr>Конституция СССР 1924 года             Конституция РСФСР 1925 года</vt:lpstr>
      <vt:lpstr>   Конституция СССР 1936 года             Конституция РСФСР 1937 года</vt:lpstr>
      <vt:lpstr>Конституция СССР 1977 года             Конституция РСФСР 1978 года</vt:lpstr>
      <vt:lpstr>Конституция РФ 1993 года</vt:lpstr>
      <vt:lpstr>Структура Конституции РФ</vt:lpstr>
      <vt:lpstr>В Преамбуле характеризуются условия и цели принятия Конституции РФ</vt:lpstr>
      <vt:lpstr>Основы конституционного строя России</vt:lpstr>
      <vt:lpstr>Высшая ценность в России</vt:lpstr>
      <vt:lpstr>Россия – федеративное государство</vt:lpstr>
      <vt:lpstr>Президент Российской Федерации</vt:lpstr>
      <vt:lpstr>Федеральное Собрание РФ </vt:lpstr>
      <vt:lpstr>Совет Федерации                                      Федерального Собрания РФ</vt:lpstr>
      <vt:lpstr>Государственная Дума                                                 Федерального Собрания РФ</vt:lpstr>
      <vt:lpstr>Правительство РФ</vt:lpstr>
      <vt:lpstr>Полномочия Правительства РФ</vt:lpstr>
      <vt:lpstr>Судебная власть</vt:lpstr>
      <vt:lpstr>Местное самоуправление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Основной закон государства</dc:title>
  <dc:creator>Burova</dc:creator>
  <cp:lastModifiedBy>Плаксина В.В.</cp:lastModifiedBy>
  <cp:revision>127</cp:revision>
  <dcterms:modified xsi:type="dcterms:W3CDTF">2013-08-24T15:21:38Z</dcterms:modified>
</cp:coreProperties>
</file>