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3" r:id="rId16"/>
    <p:sldId id="277" r:id="rId17"/>
    <p:sldId id="275" r:id="rId18"/>
    <p:sldId id="276" r:id="rId19"/>
    <p:sldId id="269" r:id="rId20"/>
    <p:sldId id="270" r:id="rId21"/>
    <p:sldId id="272" r:id="rId22"/>
    <p:sldId id="274" r:id="rId23"/>
    <p:sldId id="280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5"/>
    <p:penClr>
      <a:srgbClr val="FF0000"/>
    </p:penClr>
  </p:showPr>
  <p:clrMru>
    <a:srgbClr val="3AE412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19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B84D64B-FC5C-4B9E-997E-CDD28FE17965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0EC2124-F296-4B0D-AEF0-A7CF52449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84D64B-FC5C-4B9E-997E-CDD28FE17965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EC2124-F296-4B0D-AEF0-A7CF52449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B84D64B-FC5C-4B9E-997E-CDD28FE17965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0EC2124-F296-4B0D-AEF0-A7CF52449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84D64B-FC5C-4B9E-997E-CDD28FE17965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EC2124-F296-4B0D-AEF0-A7CF52449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B84D64B-FC5C-4B9E-997E-CDD28FE17965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0EC2124-F296-4B0D-AEF0-A7CF52449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84D64B-FC5C-4B9E-997E-CDD28FE17965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EC2124-F296-4B0D-AEF0-A7CF52449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84D64B-FC5C-4B9E-997E-CDD28FE17965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EC2124-F296-4B0D-AEF0-A7CF52449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84D64B-FC5C-4B9E-997E-CDD28FE17965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EC2124-F296-4B0D-AEF0-A7CF52449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B84D64B-FC5C-4B9E-997E-CDD28FE17965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EC2124-F296-4B0D-AEF0-A7CF52449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84D64B-FC5C-4B9E-997E-CDD28FE17965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EC2124-F296-4B0D-AEF0-A7CF52449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84D64B-FC5C-4B9E-997E-CDD28FE17965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EC2124-F296-4B0D-AEF0-A7CF524497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B84D64B-FC5C-4B9E-997E-CDD28FE17965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0EC2124-F296-4B0D-AEF0-A7CF52449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tsad14.ru/library/spring/spring-red.html" TargetMode="External"/><Relationship Id="rId7" Type="http://schemas.openxmlformats.org/officeDocument/2006/relationships/hyperlink" Target="http://www.miranimashek.com/index/0-8" TargetMode="External"/><Relationship Id="rId2" Type="http://schemas.openxmlformats.org/officeDocument/2006/relationships/hyperlink" Target="http://www.proeveryday.ru/index.php?id=12/3/marc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ult-pict.narod.ru/blestashki7.htm" TargetMode="External"/><Relationship Id="rId5" Type="http://schemas.openxmlformats.org/officeDocument/2006/relationships/hyperlink" Target="http://www.chtojebudet.ru/primeti-po-mesiacam/562-primeti-mesiac-may.html" TargetMode="External"/><Relationship Id="rId4" Type="http://schemas.openxmlformats.org/officeDocument/2006/relationships/hyperlink" Target="http://www.chudopredki.ru/2189-russkie-narodnye-primety-o-mesyacax-goda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714356"/>
            <a:ext cx="5114778" cy="3926756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Поле чудес</a:t>
            </a:r>
          </a:p>
          <a:p>
            <a:pPr algn="ctr"/>
            <a:endParaRPr lang="ru-RU" sz="5400" dirty="0" smtClean="0">
              <a:solidFill>
                <a:srgbClr val="FF0000"/>
              </a:solidFill>
            </a:endParaRPr>
          </a:p>
          <a:p>
            <a:pPr algn="ctr"/>
            <a:endParaRPr lang="ru-RU" sz="5400" dirty="0" smtClean="0">
              <a:solidFill>
                <a:srgbClr val="FF0000"/>
              </a:solidFill>
            </a:endParaRPr>
          </a:p>
          <a:p>
            <a:pPr algn="ctr"/>
            <a:r>
              <a:rPr lang="ru-RU" sz="5400" dirty="0" err="1" smtClean="0">
                <a:solidFill>
                  <a:srgbClr val="FF0000"/>
                </a:solidFill>
                <a:cs typeface="Aharoni" pitchFamily="2" charset="-79"/>
              </a:rPr>
              <a:t>Весна-красна</a:t>
            </a:r>
            <a:endParaRPr lang="ru-RU" sz="5400" dirty="0">
              <a:solidFill>
                <a:srgbClr val="FF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/>
              <a:t>Май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7239000" cy="48463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Май: </a:t>
            </a:r>
            <a:r>
              <a:rPr lang="ru-RU" b="1" dirty="0" smtClean="0">
                <a:solidFill>
                  <a:srgbClr val="FF0000"/>
                </a:solidFill>
              </a:rPr>
              <a:t>«Соловьиный месяц»,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«Март с водой, апрель с травой, а май с цветами»,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«Малая птичка соловей, а май знает»,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«Одна майская роса коням лучше овса»,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«Бывает май — под кустиком рай, а то май — коню сена дай, а сам на печь полезай», 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«Ай, ай, месяц май: не холоден, так голоден»,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«Майский мороз не выдавит слез», 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«Май леса наряжает, лето в гости ожидает»,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«Дождь в мае хлеба поднимает».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0"/>
                            </p:stCondLst>
                            <p:childTnLst>
                              <p:par>
                                <p:cTn id="4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Вопрос третьей тройке игроков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643314"/>
            <a:ext cx="2071702" cy="281242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7030A0"/>
                </a:solidFill>
              </a:rPr>
              <a:t>Как называли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месяц май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7030A0"/>
                </a:solidFill>
              </a:rPr>
              <a:t>наши предки 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7030A0"/>
                </a:solidFill>
              </a:rPr>
              <a:t>древние славяне?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Т</a:t>
            </a:r>
            <a:endParaRPr lang="ru-RU" sz="4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Р</a:t>
            </a:r>
            <a:endParaRPr lang="ru-RU" sz="4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А</a:t>
            </a:r>
            <a:endParaRPr lang="ru-RU" sz="4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В</a:t>
            </a:r>
            <a:endParaRPr lang="ru-RU" sz="4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Е</a:t>
            </a:r>
            <a:endParaRPr lang="ru-RU" sz="4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14810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Н</a:t>
            </a:r>
            <a:endParaRPr lang="ru-RU" sz="4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57752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Ь</a:t>
            </a:r>
            <a:endParaRPr lang="ru-RU" sz="4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43042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285984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928926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571868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250529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857752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428860" y="4214818"/>
            <a:ext cx="5715040" cy="228601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500298" y="592933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00364" y="592933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00430" y="592933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067175" y="592933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592933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72066" y="592933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572132" y="592933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143636" y="592933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643702" y="592933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143768" y="592933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500298" y="592933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Ц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00364" y="592933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Ч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491850" y="5929330"/>
            <a:ext cx="572154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Ш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071934" y="592933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Щ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572000" y="592933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Ъ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072066" y="592933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Ы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572132" y="5953926"/>
            <a:ext cx="584088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Ь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143636" y="592933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Э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643702" y="592933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Ю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143768" y="592933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500298" y="521495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059113" y="521495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617928" y="521495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4143372" y="521495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643438" y="521495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5143504" y="521495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5643570" y="521495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6143636" y="521495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6643702" y="521495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7143768" y="521495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7643834" y="521495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2483710" y="5229250"/>
            <a:ext cx="57207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Л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059113" y="521495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М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571868" y="521495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Н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071934" y="521495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572000" y="5214950"/>
            <a:ext cx="571504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143504" y="521495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Р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643570" y="521495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143636" y="521495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643702" y="521495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У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143768" y="521495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Ф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643834" y="521495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Х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559047" y="450057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3059113" y="450057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3559179" y="450057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4071934" y="450057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4572000" y="450057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5072066" y="450057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5572132" y="450057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6072198" y="450057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6572264" y="450057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7072330" y="450057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2559047" y="450057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059113" y="450057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Б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571868" y="450057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В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071934" y="450057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Г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572000" y="450057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Д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072066" y="450057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572132" y="450057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Ж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072198" y="450057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З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572264" y="450057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072330" y="450057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7239000" cy="609857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b="1" i="1" dirty="0" smtClean="0">
                <a:solidFill>
                  <a:srgbClr val="00B050"/>
                </a:solidFill>
              </a:rPr>
              <a:t>Свое название май получил в Древней Греции в честь богини гор Майи, потому что горы в это время обильно покрываются зеленью. По римским легендам, Майя была богиней плодородия и весеннего преображения. Русское название месяца мая — «</a:t>
            </a:r>
            <a:r>
              <a:rPr lang="ru-RU" sz="2800" b="1" i="1" dirty="0" err="1" smtClean="0">
                <a:solidFill>
                  <a:srgbClr val="00B050"/>
                </a:solidFill>
              </a:rPr>
              <a:t>ярец</a:t>
            </a:r>
            <a:r>
              <a:rPr lang="ru-RU" sz="2800" b="1" i="1" dirty="0" smtClean="0">
                <a:solidFill>
                  <a:srgbClr val="00B050"/>
                </a:solidFill>
              </a:rPr>
              <a:t>», от имени славянского бога солнца </a:t>
            </a:r>
            <a:r>
              <a:rPr lang="ru-RU" sz="2800" b="1" i="1" dirty="0" err="1" smtClean="0">
                <a:solidFill>
                  <a:srgbClr val="00B050"/>
                </a:solidFill>
              </a:rPr>
              <a:t>Ярилы</a:t>
            </a:r>
            <a:r>
              <a:rPr lang="ru-RU" sz="2800" b="1" i="1" dirty="0" smtClean="0">
                <a:solidFill>
                  <a:srgbClr val="00B050"/>
                </a:solidFill>
              </a:rPr>
              <a:t>. Украинское и белорусское названия - </a:t>
            </a:r>
            <a:r>
              <a:rPr lang="ru-RU" sz="2800" b="1" i="1" dirty="0" smtClean="0">
                <a:solidFill>
                  <a:srgbClr val="FF0000"/>
                </a:solidFill>
              </a:rPr>
              <a:t>«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травень</a:t>
            </a:r>
            <a:r>
              <a:rPr lang="ru-RU" sz="2800" b="1" i="1" dirty="0" smtClean="0">
                <a:solidFill>
                  <a:srgbClr val="FF0000"/>
                </a:solidFill>
              </a:rPr>
              <a:t>», </a:t>
            </a:r>
            <a:r>
              <a:rPr lang="ru-RU" sz="2800" b="1" i="1" dirty="0" smtClean="0">
                <a:solidFill>
                  <a:srgbClr val="00B050"/>
                </a:solidFill>
              </a:rPr>
              <a:t>потому что в мае растут травы и покрываются листьями деревья.                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r>
              <a:rPr lang="ru-RU" dirty="0" smtClean="0"/>
              <a:t>                Весна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7239000" cy="578647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Все мы очень любим весну. Весной пригревает солнышко, появляются проталины, первые листочки на деревьях и конечно </a:t>
            </a:r>
            <a:r>
              <a:rPr lang="ru-RU" smtClean="0"/>
              <a:t>же первые </a:t>
            </a:r>
            <a:r>
              <a:rPr lang="ru-RU" dirty="0" smtClean="0"/>
              <a:t>весенние цветы.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714884"/>
            <a:ext cx="2314324" cy="177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643446"/>
            <a:ext cx="2266956" cy="170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Documents and Settings\Admin\Рабочий стол\рисунки 8 марта\19636042_1204725540_lazarenko_vt_ves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714620"/>
            <a:ext cx="2607943" cy="1762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472518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B050"/>
                </a:solidFill>
              </a:rPr>
              <a:t>       Ирис Сетчатый</a:t>
            </a:r>
            <a:endParaRPr lang="ru-RU" sz="5400" dirty="0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97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3834" y="928670"/>
            <a:ext cx="1000132" cy="35719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429256" y="357166"/>
            <a:ext cx="2714644" cy="6072230"/>
          </a:xfrm>
        </p:spPr>
        <p:txBody>
          <a:bodyPr vert="wordArtVert">
            <a:normAutofit/>
          </a:bodyPr>
          <a:lstStyle/>
          <a:p>
            <a:pPr algn="ctr">
              <a:buNone/>
            </a:pPr>
            <a:r>
              <a:rPr lang="ru-RU" sz="4800" dirty="0" smtClean="0"/>
              <a:t> </a:t>
            </a:r>
            <a:r>
              <a:rPr lang="ru-RU" sz="4400" b="1" i="1" dirty="0" smtClean="0">
                <a:solidFill>
                  <a:srgbClr val="7030A0"/>
                </a:solidFill>
              </a:rPr>
              <a:t>Крокусы</a:t>
            </a:r>
            <a:endParaRPr lang="ru-RU" sz="4400" b="1" i="1" dirty="0">
              <a:solidFill>
                <a:srgbClr val="7030A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3" y="142852"/>
            <a:ext cx="5083081" cy="634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103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1114404" cy="6395108"/>
          </a:xfrm>
        </p:spPr>
        <p:txBody>
          <a:bodyPr vert="wordArtVert"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подснежник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4160" y="0"/>
            <a:ext cx="70298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99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3685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0" dirty="0" smtClean="0">
                <a:solidFill>
                  <a:srgbClr val="FF0000"/>
                </a:solidFill>
              </a:rPr>
              <a:t>Примула</a:t>
            </a:r>
            <a:endParaRPr lang="ru-RU" sz="6600" b="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81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8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500570"/>
            <a:ext cx="3929058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медуница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94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Финальная игра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000372"/>
            <a:ext cx="3429024" cy="345536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Это многолетнее травянистое растение семейства лютиковых. Название происходит от греческого – «весенний цветок». Расцветает одним из первых весенних цветов, как только появятся первые проталины. Этот цветок называют предвестником весны.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Что это за цветок?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86380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14480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28860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143240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851900" y="198880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86380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00760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428992" y="4714884"/>
            <a:ext cx="4572032" cy="214311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857620" y="6215082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214810" y="6215082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6215082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929190" y="6215082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286380" y="6215082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643570" y="6215082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000760" y="6215082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57950" y="6215082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715140" y="6215082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072330" y="6215082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857620" y="6215082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Ц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214810" y="6215082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Ч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6215082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Ш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929190" y="6215082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Щ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286380" y="6215082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Ъ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643570" y="6215082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000760" y="6215082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Ь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357950" y="6215082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Э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715140" y="6215082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Ю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072330" y="6215082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857620" y="5643578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214810" y="5643578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572000" y="5643578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929190" y="5643578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286380" y="5643578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643570" y="5643578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000760" y="5643578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357950" y="5643578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715140" y="5643578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7072330" y="5643578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7429520" y="5643578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3857620" y="5643578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214810" y="5643578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М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572000" y="5643578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929190" y="5643578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286380" y="5643578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643570" y="5643578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000760" y="5643578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357950" y="5643578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Т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715140" y="5643578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072330" y="5643578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Ф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429520" y="5643578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Х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857620" y="5000636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4214810" y="5000636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572000" y="5000636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4929190" y="5000636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286380" y="5000636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5643570" y="5000636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6000760" y="5000636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357950" y="5000636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6715140" y="5000636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7072330" y="5000636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3857620" y="5000636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214810" y="5000636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Б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572000" y="5000636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929190" y="5000636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Г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286380" y="5000636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643570" y="5000636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000760" y="5000636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Ж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357950" y="5000636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715140" y="5000636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072330" y="5000636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7239000" cy="61700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71604" y="357166"/>
            <a:ext cx="4857784" cy="192882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Весна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00034" y="3107528"/>
            <a:ext cx="2357454" cy="239317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Март</a:t>
            </a:r>
            <a:endParaRPr lang="ru-RU" sz="3600" dirty="0"/>
          </a:p>
        </p:txBody>
      </p:sp>
      <p:sp>
        <p:nvSpPr>
          <p:cNvPr id="10" name="Овал 9"/>
          <p:cNvSpPr/>
          <p:nvPr/>
        </p:nvSpPr>
        <p:spPr>
          <a:xfrm>
            <a:off x="3000364" y="3143248"/>
            <a:ext cx="2357454" cy="239317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Апрель</a:t>
            </a:r>
            <a:endParaRPr lang="ru-RU" sz="3200" dirty="0"/>
          </a:p>
        </p:txBody>
      </p:sp>
      <p:sp>
        <p:nvSpPr>
          <p:cNvPr id="11" name="Овал 10"/>
          <p:cNvSpPr/>
          <p:nvPr/>
        </p:nvSpPr>
        <p:spPr>
          <a:xfrm>
            <a:off x="5715008" y="3143248"/>
            <a:ext cx="2357454" cy="239317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Май</a:t>
            </a:r>
            <a:endParaRPr lang="ru-RU" sz="36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1785918" y="2500306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3750463" y="2750339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500694" y="2357430"/>
            <a:ext cx="1000132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203857" cy="691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686800" cy="12515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                                                                </a:t>
            </a:r>
            <a:r>
              <a:rPr lang="ru-RU" sz="6600" dirty="0" err="1" smtClean="0">
                <a:solidFill>
                  <a:srgbClr val="FF0000"/>
                </a:solidFill>
              </a:rPr>
              <a:t>Эрантис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Суперигра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7239000" cy="352680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7030A0"/>
                </a:solidFill>
              </a:rPr>
              <a:t>Адонис – многолетнее травянистое растение сем. лютиковых. Золотом горят на солнышке крупные цветки горицвета. Латинское название адонис получил в честь </a:t>
            </a:r>
            <a:r>
              <a:rPr lang="ru-RU" b="1" dirty="0" err="1" smtClean="0">
                <a:solidFill>
                  <a:srgbClr val="7030A0"/>
                </a:solidFill>
              </a:rPr>
              <a:t>Адона</a:t>
            </a:r>
            <a:r>
              <a:rPr lang="ru-RU" b="1" dirty="0" smtClean="0">
                <a:solidFill>
                  <a:srgbClr val="7030A0"/>
                </a:solidFill>
              </a:rPr>
              <a:t> — финикийского и ассирийского бога солнца, который, ежегодно умирал и каждую весну воскресал, как этот цветок. Есть еще версия о происхождении названия из греческой мифологии. Адонис ослушался богиню Афродиту, которая запретила ему охотиться на диких зверей, и был смертельно ранен кабаном. Афродита, горюя о любимом юноше, превратила Адониса в прекрасный цветок, который возрождается каждую весну.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Какое второе название имеет этот цветок?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00024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Г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200024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О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00024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Р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200024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И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200024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Ц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200024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В</a:t>
            </a:r>
            <a:endParaRPr lang="ru-RU" sz="4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86380" y="200024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Е</a:t>
            </a:r>
            <a:endParaRPr lang="ru-RU" sz="4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200024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Т</a:t>
            </a:r>
            <a:endParaRPr lang="ru-RU" sz="4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200024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14480" y="200024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428860" y="200024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143240" y="200024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851900" y="198880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200024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286380" y="200024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000760" y="200024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r>
              <a:rPr lang="ru-RU" sz="6600" dirty="0" smtClean="0"/>
              <a:t>Адонис</a:t>
            </a:r>
            <a:endParaRPr lang="ru-RU" sz="6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53222"/>
            <a:ext cx="7239000" cy="475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Рабочий стол\5243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52700"/>
            <a:ext cx="3257550" cy="43053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7730" y="2852920"/>
            <a:ext cx="5068470" cy="360281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Спасибо за</a:t>
            </a:r>
          </a:p>
          <a:p>
            <a:pPr algn="ctr"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 внимание!!!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2052" name="Picture 4" descr="C:\Documents and Settings\Admin\Рабочий стол\mult-pict.narod.ru4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500" y="0"/>
            <a:ext cx="2941916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>
                <a:hlinkClick r:id="rId2"/>
              </a:rPr>
              <a:t>http://www.proeveryday.ru/index.php?id=12/3/march</a:t>
            </a:r>
            <a:endParaRPr lang="ru-RU" dirty="0" smtClean="0"/>
          </a:p>
          <a:p>
            <a:r>
              <a:rPr lang="en-US" u="sng" dirty="0" smtClean="0">
                <a:hlinkClick r:id="rId3"/>
              </a:rPr>
              <a:t>http://www.detsad14.ru/library/spring/spring-red.html</a:t>
            </a:r>
            <a:endParaRPr lang="ru-RU" dirty="0" smtClean="0"/>
          </a:p>
          <a:p>
            <a:r>
              <a:rPr lang="en-US" u="sng" dirty="0" smtClean="0">
                <a:hlinkClick r:id="rId4"/>
              </a:rPr>
              <a:t>http://www.chudopredki.ru/2189-russkie-narodnye-primety-o-mesyacax-goda.html</a:t>
            </a:r>
            <a:endParaRPr lang="ru-RU" dirty="0" smtClean="0"/>
          </a:p>
          <a:p>
            <a:r>
              <a:rPr lang="en-US" u="sng" dirty="0" smtClean="0">
                <a:hlinkClick r:id="rId5"/>
              </a:rPr>
              <a:t>http://www.chtojebudet.ru/primeti-po-mesiacam/562-primeti-mesiac-may.html</a:t>
            </a:r>
            <a:endParaRPr lang="ru-RU" dirty="0" smtClean="0"/>
          </a:p>
          <a:p>
            <a:r>
              <a:rPr lang="en-US" dirty="0" smtClean="0"/>
              <a:t>  </a:t>
            </a:r>
            <a:r>
              <a:rPr lang="en-US" dirty="0" smtClean="0">
                <a:hlinkClick r:id="rId6"/>
              </a:rPr>
              <a:t>http://mult-pict.narod.ru/blestashki7.htm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http://www.miranimashek.com/index/0-8</a:t>
            </a:r>
            <a:endParaRPr lang="en-US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80134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7030A0"/>
                </a:solidFill>
              </a:rPr>
              <a:t>Весна</a:t>
            </a:r>
            <a:endParaRPr lang="ru-RU" sz="96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B050"/>
                </a:solidFill>
              </a:rPr>
              <a:t>В русской народной устной словесности сохранилось множество поэтичных строк, песенок-приговорок, посвященных весне, например: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Весна-красна</a:t>
            </a:r>
            <a:r>
              <a:rPr lang="ru-RU" b="1" dirty="0" smtClean="0">
                <a:solidFill>
                  <a:srgbClr val="FF0000"/>
                </a:solidFill>
              </a:rPr>
              <a:t>! На чем пришла?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На </a:t>
            </a:r>
            <a:r>
              <a:rPr lang="ru-RU" b="1" dirty="0" err="1" smtClean="0">
                <a:solidFill>
                  <a:srgbClr val="FF0000"/>
                </a:solidFill>
              </a:rPr>
              <a:t>сошечке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бороночке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На овсяном </a:t>
            </a:r>
            <a:r>
              <a:rPr lang="ru-RU" b="1" dirty="0" err="1" smtClean="0">
                <a:solidFill>
                  <a:srgbClr val="FF0000"/>
                </a:solidFill>
              </a:rPr>
              <a:t>снопочке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Ржаном </a:t>
            </a:r>
            <a:r>
              <a:rPr lang="ru-RU" b="1" dirty="0" err="1" smtClean="0">
                <a:solidFill>
                  <a:srgbClr val="FF0000"/>
                </a:solidFill>
              </a:rPr>
              <a:t>колесочке</a:t>
            </a:r>
            <a:r>
              <a:rPr lang="ru-RU" b="1" dirty="0" smtClean="0">
                <a:solidFill>
                  <a:srgbClr val="FF0000"/>
                </a:solidFill>
              </a:rPr>
              <a:t>!</a:t>
            </a:r>
          </a:p>
          <a:p>
            <a:pPr algn="ctr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Весна-красна</a:t>
            </a:r>
            <a:r>
              <a:rPr lang="ru-RU" b="1" dirty="0" smtClean="0">
                <a:solidFill>
                  <a:srgbClr val="FF0000"/>
                </a:solidFill>
              </a:rPr>
              <a:t>! Что ты нам принесла?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Красное </a:t>
            </a:r>
            <a:r>
              <a:rPr lang="ru-RU" b="1" dirty="0" err="1" smtClean="0">
                <a:solidFill>
                  <a:srgbClr val="FF0000"/>
                </a:solidFill>
              </a:rPr>
              <a:t>летечко</a:t>
            </a:r>
            <a:r>
              <a:rPr lang="ru-RU" b="1" dirty="0" smtClean="0">
                <a:solidFill>
                  <a:srgbClr val="FF0000"/>
                </a:solidFill>
              </a:rPr>
              <a:t>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Март – первый месяц весны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Название месяца </a:t>
            </a:r>
            <a:r>
              <a:rPr lang="ru-RU" b="1" dirty="0" smtClean="0">
                <a:solidFill>
                  <a:srgbClr val="FF0000"/>
                </a:solidFill>
              </a:rPr>
              <a:t>март</a:t>
            </a:r>
            <a:r>
              <a:rPr lang="ru-RU" b="1" dirty="0" smtClean="0">
                <a:solidFill>
                  <a:srgbClr val="0070C0"/>
                </a:solidFill>
              </a:rPr>
              <a:t>  дано римлянами в честь бога войны Марса; оно занесено к нам из Византии. Коренные славяно-русские названия этого месяца в старину на Руси были разные: на севере он назывался </a:t>
            </a:r>
            <a:r>
              <a:rPr lang="ru-RU" b="1" dirty="0" err="1" smtClean="0">
                <a:solidFill>
                  <a:srgbClr val="FF0000"/>
                </a:solidFill>
              </a:rPr>
              <a:t>сухый</a:t>
            </a:r>
            <a:r>
              <a:rPr lang="ru-RU" b="1" dirty="0" smtClean="0">
                <a:solidFill>
                  <a:srgbClr val="0070C0"/>
                </a:solidFill>
              </a:rPr>
              <a:t> или </a:t>
            </a:r>
            <a:r>
              <a:rPr lang="ru-RU" b="1" dirty="0" err="1" smtClean="0">
                <a:solidFill>
                  <a:srgbClr val="FF0000"/>
                </a:solidFill>
              </a:rPr>
              <a:t>сухий</a:t>
            </a:r>
            <a:r>
              <a:rPr lang="ru-RU" b="1" dirty="0" smtClean="0">
                <a:solidFill>
                  <a:srgbClr val="0070C0"/>
                </a:solidFill>
              </a:rPr>
              <a:t> от весенней теплоты, осушающей всякую влагу, на юге - </a:t>
            </a:r>
            <a:r>
              <a:rPr lang="ru-RU" b="1" dirty="0" err="1" smtClean="0">
                <a:solidFill>
                  <a:srgbClr val="FF0000"/>
                </a:solidFill>
              </a:rPr>
              <a:t>березозол</a:t>
            </a:r>
            <a:r>
              <a:rPr lang="ru-RU" b="1" dirty="0" smtClean="0">
                <a:solidFill>
                  <a:srgbClr val="0070C0"/>
                </a:solidFill>
              </a:rPr>
              <a:t>, от действия весеннего солнца на березу, которая в это время начинает наливаться сладким соком и пускает почки.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Вопрос первой тройке игроков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429000"/>
            <a:ext cx="1971660" cy="3026736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4800" b="1" i="1" dirty="0" smtClean="0">
                <a:solidFill>
                  <a:srgbClr val="7030A0"/>
                </a:solidFill>
              </a:rPr>
              <a:t>Как называли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7030A0"/>
                </a:solidFill>
              </a:rPr>
              <a:t>месяц март 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rgbClr val="7030A0"/>
                </a:solidFill>
              </a:rPr>
              <a:t>наши предки 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rgbClr val="7030A0"/>
                </a:solidFill>
              </a:rPr>
              <a:t>древние славяне?</a:t>
            </a:r>
            <a:endParaRPr lang="ru-RU" sz="4800" b="1" i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143116"/>
            <a:ext cx="6429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143116"/>
            <a:ext cx="6429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Р</a:t>
            </a:r>
            <a:endParaRPr lang="ru-RU" sz="4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2143116"/>
            <a:ext cx="6429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О</a:t>
            </a:r>
            <a:endParaRPr lang="ru-RU" sz="4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2143116"/>
            <a:ext cx="6429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Т</a:t>
            </a:r>
            <a:endParaRPr lang="ru-RU" sz="4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2143116"/>
            <a:ext cx="6429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А</a:t>
            </a:r>
            <a:endParaRPr lang="ru-RU" sz="4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14810" y="2143116"/>
            <a:ext cx="6429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Л</a:t>
            </a:r>
            <a:endParaRPr lang="ru-RU" sz="4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57752" y="2143116"/>
            <a:ext cx="6429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Ь</a:t>
            </a:r>
            <a:endParaRPr lang="ru-RU" sz="4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00694" y="2143116"/>
            <a:ext cx="6429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Н</a:t>
            </a:r>
            <a:endParaRPr lang="ru-RU" sz="4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43636" y="2143116"/>
            <a:ext cx="6429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И</a:t>
            </a:r>
            <a:endParaRPr lang="ru-RU" sz="4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786578" y="2143116"/>
            <a:ext cx="6429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К</a:t>
            </a:r>
            <a:endParaRPr lang="ru-RU" sz="4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00100" y="2143116"/>
            <a:ext cx="6429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643042" y="2143116"/>
            <a:ext cx="6429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285984" y="2143116"/>
            <a:ext cx="6429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928926" y="2143116"/>
            <a:ext cx="6429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571868" y="2143116"/>
            <a:ext cx="6429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211950" y="2132820"/>
            <a:ext cx="6429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857752" y="2143116"/>
            <a:ext cx="6429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429256" y="2143116"/>
            <a:ext cx="6429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072198" y="2143116"/>
            <a:ext cx="6429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660290" y="2132820"/>
            <a:ext cx="79211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786050" y="4286256"/>
            <a:ext cx="5072098" cy="221457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071802" y="4643446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500430" y="4643446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929058" y="4643446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357686" y="4643446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786314" y="4643446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214942" y="4643446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643570" y="4643446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072198" y="4643446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500826" y="4643446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929454" y="4643446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071802" y="4643446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491850" y="4653170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Б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929058" y="4643446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В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357686" y="4643446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Г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786314" y="4643446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214942" y="4643446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Е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643570" y="4643446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Ё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072198" y="4643446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Ж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500826" y="4643446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З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929454" y="4643446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071802" y="5214950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500430" y="5214950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3929058" y="5214950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357686" y="5214950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4786314" y="5214950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214942" y="5214950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643570" y="5214950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6072198" y="5214950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6500826" y="5214950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6929454" y="5214950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7358082" y="5214950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7358082" y="4643446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3071802" y="5214950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Л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500430" y="5214950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М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929058" y="5214950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Н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357686" y="5214950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786314" y="5214950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214942" y="5214950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Р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643570" y="5214950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072198" y="5214950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Т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500826" y="5214950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У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929454" y="5214950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Ф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358082" y="5214950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Х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358082" y="4643446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К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3071802" y="5857892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3500430" y="5857892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3929058" y="5857892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4357686" y="5857892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4786314" y="5857892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5214942" y="5857892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5643570" y="5857892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6072198" y="5857892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6500826" y="5857892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6929454" y="5857892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3071802" y="5857892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Ц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929058" y="5857892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Ш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500430" y="5857892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Ч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357686" y="5857892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Щ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4786314" y="5857892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Ъ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5214942" y="5857892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Ы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5643570" y="5857892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Ь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6072198" y="5857892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Э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6500826" y="5857892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Ю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6929454" y="5857892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Я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8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7239000" cy="617000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>
                <a:solidFill>
                  <a:srgbClr val="0033CC"/>
                </a:solidFill>
              </a:rPr>
              <a:t>Не случайно древнерусское название марта — </a:t>
            </a:r>
            <a:r>
              <a:rPr lang="ru-RU" b="1" dirty="0" err="1" smtClean="0">
                <a:solidFill>
                  <a:srgbClr val="0033CC"/>
                </a:solidFill>
              </a:rPr>
              <a:t>протальник</a:t>
            </a:r>
            <a:r>
              <a:rPr lang="ru-RU" b="1" dirty="0" smtClean="0">
                <a:solidFill>
                  <a:srgbClr val="0033CC"/>
                </a:solidFill>
              </a:rPr>
              <a:t>, солнечный </a:t>
            </a:r>
            <a:r>
              <a:rPr lang="ru-RU" b="1" dirty="0" err="1" smtClean="0">
                <a:solidFill>
                  <a:srgbClr val="0033CC"/>
                </a:solidFill>
              </a:rPr>
              <a:t>протальник</a:t>
            </a:r>
            <a:r>
              <a:rPr lang="ru-RU" b="1" dirty="0" smtClean="0">
                <a:solidFill>
                  <a:srgbClr val="0033CC"/>
                </a:solidFill>
              </a:rPr>
              <a:t>. Почитание воды на Руси было связано с ясным представлением о ее живительной, очистительной и целебной силе. Духам колодцев, родников, озер, ручейков и рек приносили дары, по старинному выражению, «клали </a:t>
            </a:r>
            <a:r>
              <a:rPr lang="ru-RU" b="1" dirty="0" err="1" smtClean="0">
                <a:solidFill>
                  <a:srgbClr val="0033CC"/>
                </a:solidFill>
              </a:rPr>
              <a:t>тробы</a:t>
            </a:r>
            <a:r>
              <a:rPr lang="ru-RU" b="1" dirty="0" smtClean="0">
                <a:solidFill>
                  <a:srgbClr val="0033CC"/>
                </a:solidFill>
              </a:rPr>
              <a:t>». Мартовская талая вода считалась «</a:t>
            </a:r>
            <a:r>
              <a:rPr lang="ru-RU" b="1" dirty="0" err="1" smtClean="0">
                <a:solidFill>
                  <a:srgbClr val="0033CC"/>
                </a:solidFill>
              </a:rPr>
              <a:t>пользительной</a:t>
            </a:r>
            <a:r>
              <a:rPr lang="ru-RU" b="1" dirty="0" smtClean="0">
                <a:solidFill>
                  <a:srgbClr val="0033CC"/>
                </a:solidFill>
              </a:rPr>
              <a:t>», ее хранили для особых случаев, например для приготовления обрядового пива, ее использовали девушки как средство от веснушек, от загара, солнечных ожогов, ей отпаивали ослабевший за зиму скот, домашнюю </a:t>
            </a:r>
            <a:r>
              <a:rPr lang="en-US" b="1" dirty="0" err="1" smtClean="0">
                <a:solidFill>
                  <a:srgbClr val="0033CC"/>
                </a:solidFill>
              </a:rPr>
              <a:t>птицу</a:t>
            </a:r>
            <a:r>
              <a:rPr lang="en-US" b="1" dirty="0" smtClean="0">
                <a:solidFill>
                  <a:srgbClr val="0033CC"/>
                </a:solidFill>
              </a:rPr>
              <a:t>: «В </a:t>
            </a:r>
            <a:r>
              <a:rPr lang="en-US" b="1" dirty="0" err="1" smtClean="0">
                <a:solidFill>
                  <a:srgbClr val="0033CC"/>
                </a:solidFill>
              </a:rPr>
              <a:t>марте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</a:rPr>
              <a:t>курица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</a:rPr>
              <a:t>из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</a:rPr>
              <a:t>лужицы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</a:rPr>
              <a:t>напьется</a:t>
            </a:r>
            <a:r>
              <a:rPr lang="en-US" b="1" dirty="0" smtClean="0">
                <a:solidFill>
                  <a:srgbClr val="0033CC"/>
                </a:solidFill>
              </a:rPr>
              <a:t>».</a:t>
            </a:r>
            <a:endParaRPr lang="ru-RU" b="1" dirty="0" smtClean="0">
              <a:solidFill>
                <a:srgbClr val="0033CC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/>
              <a:t>Апрель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i="1" dirty="0" smtClean="0">
                <a:solidFill>
                  <a:srgbClr val="FF0000"/>
                </a:solidFill>
              </a:rPr>
              <a:t>Слово апрель происходит от латинского слова «согреваемый», «согретый солнцем», «солнечный».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Апрель в старину называли цветень, т.к. в этом месяце распускаются первые цветы. Апрель -</a:t>
            </a:r>
            <a:r>
              <a:rPr lang="ru-RU" b="1" i="1" dirty="0" err="1" smtClean="0">
                <a:solidFill>
                  <a:srgbClr val="FF0000"/>
                </a:solidFill>
              </a:rPr>
              <a:t>Березозоль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r>
              <a:rPr lang="ru-RU" b="1" i="1" dirty="0" err="1" smtClean="0">
                <a:solidFill>
                  <a:srgbClr val="FF0000"/>
                </a:solidFill>
              </a:rPr>
              <a:t>Березозор</a:t>
            </a:r>
            <a:r>
              <a:rPr lang="ru-RU" b="1" i="1" dirty="0" smtClean="0">
                <a:solidFill>
                  <a:srgbClr val="FF0000"/>
                </a:solidFill>
              </a:rPr>
              <a:t> - злой для берез, т.к. начинают заготавливать березовый сок. Заготовка сока наносит глубокие раны березам. Это второй месяц весны. Он славен водою. «Апрель с водою, май с травою».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Вопрос второй тройке игроков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2071678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2071678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Р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2071678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О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2071678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Л</a:t>
            </a:r>
            <a:endParaRPr lang="ru-RU" sz="4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2071678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Е</a:t>
            </a:r>
            <a:endParaRPr lang="ru-RU" sz="4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2071678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Т</a:t>
            </a:r>
            <a:endParaRPr lang="ru-RU" sz="4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628" y="2071678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Н</a:t>
            </a:r>
            <a:endParaRPr lang="ru-RU" sz="4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72132" y="2071678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И</a:t>
            </a:r>
            <a:endParaRPr lang="ru-RU" sz="4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43636" y="2071678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К</a:t>
            </a:r>
            <a:endParaRPr lang="ru-RU" sz="4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71604" y="2071678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143108" y="2071678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714612" y="2071678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286116" y="2071678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857620" y="2071678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2071678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0628" y="2071678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572132" y="2071678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143636" y="2071678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85786" y="2828836"/>
            <a:ext cx="70009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Как называли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месяц апрель 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наши предки 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древние славяне?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357422" y="4429132"/>
            <a:ext cx="5786478" cy="207170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428860" y="5857892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928926" y="5857892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428992" y="5857892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929058" y="5857892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572000" y="5857892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143504" y="5857892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715008" y="5857892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215074" y="5857892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786578" y="5857892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358082" y="5857892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428860" y="5857892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Ц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428992" y="5857892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Ш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928926" y="5857892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Ч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29058" y="5857892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Щ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572000" y="5857892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Ъ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143504" y="5857892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Ы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715008" y="5857892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Ь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215074" y="5857892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Э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786578" y="5857892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Ю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358082" y="5857892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428860" y="5286388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928926" y="5286388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428992" y="5286388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929058" y="5286388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429124" y="5286388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929190" y="5286388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5429256" y="5286388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929322" y="5286388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429388" y="5286388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6929454" y="5286388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7429520" y="5286388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2428860" y="5286388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Л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928926" y="5286388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М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428992" y="5286388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Н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929058" y="5286388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427538" y="5286388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929190" y="5286388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Р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429256" y="5286388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929322" y="5286388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429388" y="5286388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У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929454" y="5286388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Ф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429520" y="5286388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Х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428860" y="4714884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2928926" y="4714884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3428992" y="4714884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3929058" y="4714884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3927472" y="4714884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4427538" y="4714884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4927604" y="4714884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5491632" y="4714884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6000760" y="4714884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6500826" y="4714884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7000892" y="4714884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2428860" y="4714884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2928926" y="4714884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Б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428992" y="4714884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В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927472" y="4714884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Г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427538" y="4714884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Д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929190" y="4714884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500694" y="4714884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Ж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6000760" y="4714884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З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6500826" y="4714884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7000892" y="4714884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7239000" cy="60985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i="1" dirty="0" smtClean="0">
                <a:solidFill>
                  <a:srgbClr val="FF0000"/>
                </a:solidFill>
              </a:rPr>
              <a:t>Второй весенний месяц называется апрелем не случайно: по народному поверью, в апреле земля преет. Раньше на Руси этот месяц назывался </a:t>
            </a:r>
            <a:r>
              <a:rPr lang="ru-RU" b="1" i="1" dirty="0" smtClean="0">
                <a:solidFill>
                  <a:srgbClr val="0070C0"/>
                </a:solidFill>
              </a:rPr>
              <a:t>«</a:t>
            </a:r>
            <a:r>
              <a:rPr lang="ru-RU" b="1" i="1" dirty="0" err="1" smtClean="0">
                <a:solidFill>
                  <a:srgbClr val="0070C0"/>
                </a:solidFill>
              </a:rPr>
              <a:t>пролетником</a:t>
            </a:r>
            <a:r>
              <a:rPr lang="ru-RU" b="1" i="1" dirty="0" smtClean="0">
                <a:solidFill>
                  <a:srgbClr val="0070C0"/>
                </a:solidFill>
              </a:rPr>
              <a:t>», </a:t>
            </a:r>
            <a:r>
              <a:rPr lang="ru-RU" b="1" i="1" dirty="0" smtClean="0">
                <a:solidFill>
                  <a:srgbClr val="FF0000"/>
                </a:solidFill>
              </a:rPr>
              <a:t>так как предвещал скорый приход лета; В апреле обычно начиналось цветение садов. 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0070C0"/>
                </a:solidFill>
              </a:rPr>
              <a:t>«Начало апреля в снегу, конец - в зелени», </a:t>
            </a:r>
            <a:r>
              <a:rPr lang="ru-RU" b="1" i="1" dirty="0" smtClean="0">
                <a:solidFill>
                  <a:srgbClr val="FF0000"/>
                </a:solidFill>
              </a:rPr>
              <a:t>- говорят об этом месяце.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Раньше на Руси этот месяц назывался «</a:t>
            </a:r>
            <a:r>
              <a:rPr lang="ru-RU" b="1" i="1" dirty="0" err="1" smtClean="0">
                <a:solidFill>
                  <a:srgbClr val="FF0000"/>
                </a:solidFill>
              </a:rPr>
              <a:t>пролетником</a:t>
            </a:r>
            <a:r>
              <a:rPr lang="ru-RU" b="1" i="1" dirty="0" smtClean="0">
                <a:solidFill>
                  <a:srgbClr val="FF0000"/>
                </a:solidFill>
              </a:rPr>
              <a:t>», так как предвещал скорый приход лета.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В апреле обычно начиналось цветение садов. 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789</TotalTime>
  <Words>940</Words>
  <Application>Microsoft Office PowerPoint</Application>
  <PresentationFormat>Экран (4:3)</PresentationFormat>
  <Paragraphs>243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Изящная</vt:lpstr>
      <vt:lpstr>Слайд 1</vt:lpstr>
      <vt:lpstr>Слайд 2</vt:lpstr>
      <vt:lpstr>Весна</vt:lpstr>
      <vt:lpstr>Март – первый месяц весны</vt:lpstr>
      <vt:lpstr>Вопрос первой тройке игроков</vt:lpstr>
      <vt:lpstr>Слайд 6</vt:lpstr>
      <vt:lpstr>Апрель</vt:lpstr>
      <vt:lpstr>Вопрос второй тройке игроков</vt:lpstr>
      <vt:lpstr>Слайд 9</vt:lpstr>
      <vt:lpstr>Май</vt:lpstr>
      <vt:lpstr>Вопрос третьей тройке игроков</vt:lpstr>
      <vt:lpstr>Слайд 12</vt:lpstr>
      <vt:lpstr>                Весна</vt:lpstr>
      <vt:lpstr>       Ирис Сетчатый</vt:lpstr>
      <vt:lpstr>Слайд 15</vt:lpstr>
      <vt:lpstr>подснежник</vt:lpstr>
      <vt:lpstr>Примула</vt:lpstr>
      <vt:lpstr>медуница</vt:lpstr>
      <vt:lpstr>Финальная игра</vt:lpstr>
      <vt:lpstr>                                                                Эрантис</vt:lpstr>
      <vt:lpstr>Суперигра</vt:lpstr>
      <vt:lpstr>            Адонис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84</cp:revision>
  <dcterms:created xsi:type="dcterms:W3CDTF">2011-02-18T18:29:39Z</dcterms:created>
  <dcterms:modified xsi:type="dcterms:W3CDTF">2013-03-14T18:21:04Z</dcterms:modified>
</cp:coreProperties>
</file>