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0" r:id="rId4"/>
    <p:sldId id="279" r:id="rId5"/>
    <p:sldId id="265" r:id="rId6"/>
    <p:sldId id="277" r:id="rId7"/>
    <p:sldId id="278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571480"/>
            <a:ext cx="7772400" cy="2214578"/>
          </a:xfrm>
        </p:spPr>
        <p:txBody>
          <a:bodyPr/>
          <a:lstStyle/>
          <a:p>
            <a:pPr algn="r"/>
            <a:r>
              <a:rPr lang="ru-RU" sz="4400" dirty="0" smtClean="0">
                <a:latin typeface="Arno Pro Smbd Caption" pitchFamily="18" charset="0"/>
              </a:rPr>
              <a:t>Люди, прошедшие </a:t>
            </a:r>
            <a:r>
              <a:rPr lang="ru-RU" sz="4400" dirty="0" smtClean="0">
                <a:latin typeface="Arno Pro Smbd Caption" pitchFamily="18" charset="0"/>
              </a:rPr>
              <a:t>ад</a:t>
            </a:r>
            <a:r>
              <a:rPr lang="ru-RU" sz="4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i="1" dirty="0" smtClean="0">
                <a:latin typeface="Candara" pitchFamily="34" charset="0"/>
              </a:rPr>
              <a:t>К годовщине восстания в Бухенвальде</a:t>
            </a:r>
            <a:br>
              <a:rPr lang="ru-RU" sz="3200" i="1" dirty="0" smtClean="0">
                <a:latin typeface="Candara" pitchFamily="34" charset="0"/>
              </a:rPr>
            </a:br>
            <a:endParaRPr lang="ru-RU" i="1" dirty="0">
              <a:latin typeface="Candar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786190"/>
            <a:ext cx="2000264" cy="26432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scene3d>
            <a:camera prst="perspectiveLeft"/>
            <a:lightRig rig="threePt" dir="t"/>
          </a:scene3d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429000"/>
            <a:ext cx="2698248" cy="264318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scene3d>
            <a:camera prst="perspectiveRight"/>
            <a:lightRig rig="threePt" dir="t"/>
          </a:scene3d>
          <a:sp3d>
            <a:bevelT w="139700" prst="cross"/>
          </a:sp3d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2857496"/>
            <a:ext cx="2857520" cy="253402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perspectiveLef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357562"/>
            <a:ext cx="8501122" cy="35004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b="1" dirty="0" smtClean="0"/>
              <a:t>       Уже несколько лет мемориальный комплекс «Бухенвальд» сотрудничает с добровольцами, молодыми людьми в возрасте от 18 до 25 лет, которые приезжают со всей Европы на несколько месяцев и помогают сотрудникам библиотеки, архива и музея, ведут экскурсии на своих родных языках. Например, русский язык необходим в работе с архивом, так как поступает много писем из России, Украины и Белоруссии с просьбой выслать документы, подтверждающие пребывание адресанта в Бухенвальде. В самом архиве нет, к сожалению, людей, владеющих русским языком.</a:t>
            </a:r>
          </a:p>
          <a:p>
            <a:endParaRPr lang="ru-RU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8604"/>
            <a:ext cx="35719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500042"/>
            <a:ext cx="4286280" cy="585791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Создатели мемориального комплекса «Бухенвальд» сохранили здание крематория и газовых камер, хотя газовые камеры и использовались лишь для дезинфекции одежды. В стены крематория вмонтированы таблички с именами на разных языках: это родственники погибших увековечили их память. Сохранились наблюдательные вышки и колючая проволока в несколько рядов, не тронуты ворота лагеря с надписью «Каждому свое», которую читали и перечитывали заключенные, простаивая часами на леденящем ветру на </a:t>
            </a:r>
            <a:r>
              <a:rPr lang="ru-RU" sz="2000" b="1" dirty="0" err="1" smtClean="0"/>
              <a:t>аппельплаце</a:t>
            </a:r>
            <a:endParaRPr lang="ru-RU" sz="2000" b="1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4462"/>
            <a:ext cx="4286279" cy="628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4500594" cy="592695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На траурном митинге, посвященном памяти умерщвленных товарищей, 19 апреля 1945 года узники Бухенвальда всех национальностей дали клятву, которая была известна тогда всему миру, но теперь, к сожалению, позабыта: "...мы прекратим борьбу только тогда, когда последний фашистский преступник предстанет перед судом народов. Уничтожение фашизма со всеми его корнями - наша задача".</a:t>
            </a:r>
          </a:p>
          <a:p>
            <a:endParaRPr lang="ru-RU" sz="2400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350046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7000923" cy="535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143800" cy="528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14422"/>
            <a:ext cx="7143800" cy="514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14422"/>
            <a:ext cx="6496836" cy="521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4286280" cy="5426890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dirty="0" smtClean="0"/>
              <a:t>К сожалению, до настоящего времени мы не располагаем достоверными сведениями о численности советских военнослужащих, плененных </a:t>
            </a:r>
            <a:r>
              <a:rPr lang="ru-RU" sz="3400" b="1" dirty="0" err="1" smtClean="0"/>
              <a:t>немецко-фашисткими</a:t>
            </a:r>
            <a:r>
              <a:rPr lang="ru-RU" sz="3400" b="1" dirty="0" smtClean="0"/>
              <a:t> захватчиками в 1941 1945 гг. Зарубежные исследователи Д. </a:t>
            </a:r>
            <a:r>
              <a:rPr lang="ru-RU" sz="3400" b="1" dirty="0" err="1" smtClean="0"/>
              <a:t>Гернс</a:t>
            </a:r>
            <a:r>
              <a:rPr lang="ru-RU" sz="3400" b="1" dirty="0" smtClean="0"/>
              <a:t>, К. </a:t>
            </a:r>
            <a:r>
              <a:rPr lang="ru-RU" sz="3400" b="1" dirty="0" err="1" smtClean="0"/>
              <a:t>Штрайт</a:t>
            </a:r>
            <a:r>
              <a:rPr lang="ru-RU" sz="3400" b="1" dirty="0" smtClean="0"/>
              <a:t>, опираясь на документы вермахта и С считают, что в немецком плену находилось от 5,2 до 5,7 млн. бойцов и командиров Красной Армии.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428736"/>
            <a:ext cx="378621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143380"/>
            <a:ext cx="7772400" cy="22121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Бухенвальд был построен на вершине горы </a:t>
            </a:r>
            <a:r>
              <a:rPr lang="ru-RU" dirty="0" err="1" smtClean="0"/>
              <a:t>Эттельсберг</a:t>
            </a:r>
            <a:r>
              <a:rPr lang="ru-RU" dirty="0" smtClean="0"/>
              <a:t>, возвышающейся близ города Веймара, административного центра земли Тюрингия. Тюрингия — прелестный холмистый край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28604"/>
            <a:ext cx="507209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214686"/>
            <a:ext cx="7772400" cy="364331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Карл и </a:t>
            </a:r>
            <a:r>
              <a:rPr lang="ru-RU" dirty="0" err="1" smtClean="0"/>
              <a:t>Ильза</a:t>
            </a:r>
            <a:r>
              <a:rPr lang="ru-RU" dirty="0" smtClean="0"/>
              <a:t> Кох заправляли конвейером смерти в концентрационном лагере Бухенвальд, перемоловшем десятки тысяч жизней. Карл Кох был назначен комендантом Бухенвальда в 1939 году. В то время как Кох упивался властью, наблюдая за ежедневным уничтожением людей, его жена испытывала еще большее удовольствие от мук заключенных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3332" y="642918"/>
            <a:ext cx="3903180" cy="23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642918"/>
            <a:ext cx="3971924" cy="571264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Бухенвальд </a:t>
            </a:r>
            <a:r>
              <a:rPr lang="ru-RU" b="1" dirty="0" smtClean="0"/>
              <a:t>был мужским лагерем. Каждому заключенному присваивался свой номер. Заучить свой порядковый номер на немецком языке узник должен был в течение первых суток. С этого момента набор цифр заменял имя.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85860"/>
            <a:ext cx="307183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 1943 году около лагеря был построен железнодорожный вокзал. </a:t>
            </a:r>
            <a:endParaRPr lang="ru-RU" sz="3200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7907"/>
            <a:ext cx="7772400" cy="44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786190"/>
            <a:ext cx="7772400" cy="256937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«Малый </a:t>
            </a:r>
            <a:r>
              <a:rPr lang="ru-RU" dirty="0" smtClean="0"/>
              <a:t>лагерь», иначе говоря, карантинная зона. Условия жизни в карантинном лагере были — даже в сравнении с основным лагерем — настолько бесчеловечны, что это едва ли поддается разумному постижению.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700092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571480"/>
            <a:ext cx="5329246" cy="57840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Крематорий - был самым страшным местом в лагере, обычно туда приглашали заключённых, под предлогом осмотра у врача, когда человек раздевался, ему стреляли в спину. Таким способом в Бухенвальде были убиты многие тысячи узников</a:t>
            </a:r>
          </a:p>
          <a:p>
            <a:r>
              <a:rPr lang="ru-RU" b="1" dirty="0" smtClean="0"/>
              <a:t>Миллионы мужчин, женщин, стариков и детей были сожжены в крематориях Освенцима, удушены в газовых камерах Майданека, замучены на площадях Маутхаузена.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212884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5072098" cy="59293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Международный День освобождения узников фашизма отмечается 11 апреля потому, что именно в этот день в 1945 году узники Бухенвальда, узнав о подходе союзных войск, успешно осуществили вооруженное восстание, обезоружили и захватили в плен более 800 эсэсовцев и солдат охраны, взяли в свои руки руководство лагерем и только через двое суток дождались прихода американских солдат</a:t>
            </a:r>
            <a:endParaRPr lang="ru-RU" sz="2400" b="1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285860"/>
            <a:ext cx="292895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249</TotalTime>
  <Words>568</Words>
  <PresentationFormat>Экран (4:3)</PresentationFormat>
  <Paragraphs>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Люди, прошедшие ад.  К годовщине восстания в Бухенвальде </vt:lpstr>
      <vt:lpstr>Слайд 2</vt:lpstr>
      <vt:lpstr>Слайд 3</vt:lpstr>
      <vt:lpstr>Слайд 4</vt:lpstr>
      <vt:lpstr>Слайд 5</vt:lpstr>
      <vt:lpstr>В 1943 году около лагеря был построен железнодорожный вокзал.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stories</dc:title>
  <cp:lastModifiedBy>Admin</cp:lastModifiedBy>
  <cp:revision>28</cp:revision>
  <dcterms:modified xsi:type="dcterms:W3CDTF">2009-04-05T07:03:46Z</dcterms:modified>
</cp:coreProperties>
</file>