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2" r:id="rId8"/>
    <p:sldId id="269" r:id="rId9"/>
    <p:sldId id="264" r:id="rId10"/>
    <p:sldId id="270" r:id="rId11"/>
    <p:sldId id="261" r:id="rId12"/>
    <p:sldId id="263" r:id="rId13"/>
    <p:sldId id="273" r:id="rId14"/>
    <p:sldId id="265" r:id="rId15"/>
    <p:sldId id="266" r:id="rId16"/>
    <p:sldId id="268" r:id="rId17"/>
    <p:sldId id="267" r:id="rId18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66FF33"/>
    <a:srgbClr val="006600"/>
    <a:srgbClr val="5F5F5F"/>
    <a:srgbClr val="FF0000"/>
    <a:srgbClr val="333333"/>
    <a:srgbClr val="FF3300"/>
    <a:srgbClr val="003300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4109" autoAdjust="0"/>
    <p:restoredTop sz="94660"/>
  </p:normalViewPr>
  <p:slideViewPr>
    <p:cSldViewPr>
      <p:cViewPr varScale="1">
        <p:scale>
          <a:sx n="68" d="100"/>
          <a:sy n="68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19.wmf"/><Relationship Id="rId4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7AF2A-2957-475B-99FE-F00CC9620C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EB38A-A884-408B-8412-3FA89A094D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3FCE93-7C83-4F83-9BB3-D74B028189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605F2-3968-455E-800C-27EBB46899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2A3FD-6B6F-418D-AE00-56E0DD6EFC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1AE3F-4A3A-4274-9FE9-FFA96792B2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1A718-E42B-4462-8D49-C42DC6A4AF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DD9A2-5F60-44C8-B1FA-4AB06B69F0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11528-EA2C-4C44-85DC-E97E4B415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2E9D8-79AF-4428-8C78-35E1C9F397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A4D81-B0D7-444E-A7CB-E2255C6663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7A87F6E-6ABA-499F-B9DB-80F62D903A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60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Рабочая тетрадь</a:t>
            </a:r>
          </a:p>
          <a:p>
            <a:pPr algn="ctr">
              <a:defRPr/>
            </a:pPr>
            <a:r>
              <a:rPr lang="ru-RU" sz="60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Стр. 43</a:t>
            </a:r>
          </a:p>
          <a:p>
            <a:pPr algn="ctr">
              <a:defRPr/>
            </a:pPr>
            <a:r>
              <a:rPr lang="ru-RU" sz="60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№111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971550" y="989011"/>
            <a:ext cx="7170738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Начертите прямоугольный треугольник АВС </a:t>
            </a:r>
          </a:p>
          <a:p>
            <a:pPr marL="342900" indent="-342900"/>
            <a:r>
              <a: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(угол С – прямой).</a:t>
            </a:r>
          </a:p>
          <a:p>
            <a:pPr marL="342900" indent="-342900"/>
            <a:endParaRPr lang="ru-RU" sz="20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rabicPeriod" startAt="2"/>
            </a:pPr>
            <a:r>
              <a: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Проведите отрезок</a:t>
            </a:r>
            <a:r>
              <a:rPr lang="en-US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MN</a:t>
            </a:r>
            <a:r>
              <a: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параллельно катету ВС.</a:t>
            </a:r>
          </a:p>
          <a:p>
            <a:pPr marL="342900" indent="-342900">
              <a:buFontTx/>
              <a:buAutoNum type="arabicPeriod" startAt="2"/>
            </a:pPr>
            <a:endParaRPr lang="ru-RU" sz="20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rabicPeriod" startAt="2"/>
            </a:pPr>
            <a:r>
              <a: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Выполните соответствующие измерения </a:t>
            </a:r>
          </a:p>
          <a:p>
            <a:pPr marL="342900" indent="-342900"/>
            <a:r>
              <a: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и сделайте   вывод.</a:t>
            </a:r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0" y="3009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476375" y="3371860"/>
          <a:ext cx="1408113" cy="1485900"/>
        </p:xfrm>
        <a:graphic>
          <a:graphicData uri="http://schemas.openxmlformats.org/presentationml/2006/ole">
            <p:oleObj spid="_x0000_s4098" name="Формула" r:id="rId3" imgW="419100" imgH="838200" progId="Equation.3">
              <p:embed/>
            </p:oleObj>
          </a:graphicData>
        </a:graphic>
      </p:graphicFrame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148263" y="3273434"/>
          <a:ext cx="1584325" cy="1512888"/>
        </p:xfrm>
        <a:graphic>
          <a:graphicData uri="http://schemas.openxmlformats.org/presentationml/2006/ole">
            <p:oleObj spid="_x0000_s4099" name="Формула" r:id="rId4" imgW="457200" imgH="850900" progId="Equation.3">
              <p:embed/>
            </p:oleObj>
          </a:graphicData>
        </a:graphic>
      </p:graphicFrame>
      <p:sp>
        <p:nvSpPr>
          <p:cNvPr id="4107" name="Rectangle 1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2195513" y="4995882"/>
          <a:ext cx="3240087" cy="1290638"/>
        </p:xfrm>
        <a:graphic>
          <a:graphicData uri="http://schemas.openxmlformats.org/presentationml/2006/ole">
            <p:oleObj spid="_x0000_s4100" name="Формула" r:id="rId5" imgW="748975" imgH="393529" progId="Equation.3">
              <p:embed/>
            </p:oleObj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214414" y="214290"/>
            <a:ext cx="66976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Практическая работа</a:t>
            </a:r>
            <a:endParaRPr lang="ru-RU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68313" y="549275"/>
            <a:ext cx="8040687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Теорема.</a:t>
            </a:r>
          </a:p>
          <a:p>
            <a:r>
              <a:rPr lang="ru-RU" sz="24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Косинус</a:t>
            </a:r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угла   зависит   только  от  </a:t>
            </a:r>
            <a:r>
              <a:rPr lang="ru-RU" sz="24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градусной меры угла </a:t>
            </a:r>
          </a:p>
          <a:p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 не зависит от расположения и размеров треугольника</a:t>
            </a:r>
            <a:r>
              <a: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1187450" y="2924175"/>
            <a:ext cx="2952750" cy="2089150"/>
          </a:xfrm>
          <a:prstGeom prst="rtTriangle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900113" y="2349500"/>
            <a:ext cx="44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</a:rPr>
              <a:t>А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284663" y="4941888"/>
            <a:ext cx="44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</a:rPr>
              <a:t>В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55650" y="4941888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</a:rPr>
              <a:t>С</a:t>
            </a:r>
          </a:p>
        </p:txBody>
      </p:sp>
      <p:sp>
        <p:nvSpPr>
          <p:cNvPr id="6159" name="Rectangle 11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6877050" y="4868863"/>
          <a:ext cx="476250" cy="576262"/>
        </p:xfrm>
        <a:graphic>
          <a:graphicData uri="http://schemas.openxmlformats.org/presentationml/2006/ole">
            <p:oleObj spid="_x0000_s6146" name="Формула" r:id="rId3" imgW="177569" imgH="215619" progId="Equation.3">
              <p:embed/>
            </p:oleObj>
          </a:graphicData>
        </a:graphic>
      </p:graphicFrame>
      <p:sp>
        <p:nvSpPr>
          <p:cNvPr id="6160" name="Rectangle 1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7740650" y="2205038"/>
          <a:ext cx="415925" cy="503237"/>
        </p:xfrm>
        <a:graphic>
          <a:graphicData uri="http://schemas.openxmlformats.org/presentationml/2006/ole">
            <p:oleObj spid="_x0000_s6147" name="Формула" r:id="rId4" imgW="177569" imgH="215619" progId="Equation.3">
              <p:embed/>
            </p:oleObj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076825" y="4005263"/>
          <a:ext cx="417513" cy="504825"/>
        </p:xfrm>
        <a:graphic>
          <a:graphicData uri="http://schemas.openxmlformats.org/presentationml/2006/ole">
            <p:oleObj spid="_x0000_s6148" name="Формула" r:id="rId5" imgW="177569" imgH="215619" progId="Equation.3">
              <p:embed/>
            </p:oleObj>
          </a:graphicData>
        </a:graphic>
      </p:graphicFrame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1187450" y="2924175"/>
            <a:ext cx="2232025" cy="1584325"/>
          </a:xfrm>
          <a:prstGeom prst="rtTriangl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8" name="AutoShape 18"/>
          <p:cNvSpPr>
            <a:spLocks noChangeArrowheads="1"/>
          </p:cNvSpPr>
          <p:nvPr/>
        </p:nvSpPr>
        <p:spPr bwMode="auto">
          <a:xfrm rot="-4250390">
            <a:off x="5578475" y="2727325"/>
            <a:ext cx="2232025" cy="1584325"/>
          </a:xfrm>
          <a:prstGeom prst="rtTriangl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3" name="Rectangle 20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ru-RU"/>
          </a:p>
        </p:txBody>
      </p:sp>
      <p:graphicFrame>
        <p:nvGraphicFramePr>
          <p:cNvPr id="10259" name="Object 19"/>
          <p:cNvGraphicFramePr>
            <a:graphicFrameLocks noChangeAspect="1"/>
          </p:cNvGraphicFramePr>
          <p:nvPr/>
        </p:nvGraphicFramePr>
        <p:xfrm>
          <a:off x="684213" y="4149725"/>
          <a:ext cx="396875" cy="434975"/>
        </p:xfrm>
        <a:graphic>
          <a:graphicData uri="http://schemas.openxmlformats.org/presentationml/2006/ole">
            <p:oleObj spid="_x0000_s6149" name="Формула" r:id="rId6" imgW="203024" imgH="215713" progId="Equation.3">
              <p:embed/>
            </p:oleObj>
          </a:graphicData>
        </a:graphic>
      </p:graphicFrame>
      <p:sp>
        <p:nvSpPr>
          <p:cNvPr id="616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65" name="Rectangle 24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63" name="Object 23"/>
          <p:cNvGraphicFramePr>
            <a:graphicFrameLocks noChangeAspect="1"/>
          </p:cNvGraphicFramePr>
          <p:nvPr/>
        </p:nvGraphicFramePr>
        <p:xfrm>
          <a:off x="3492500" y="4149725"/>
          <a:ext cx="377825" cy="434975"/>
        </p:xfrm>
        <a:graphic>
          <a:graphicData uri="http://schemas.openxmlformats.org/presentationml/2006/ole">
            <p:oleObj spid="_x0000_s6150" name="Формула" r:id="rId7" imgW="190335" imgH="215713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 animBg="1"/>
      <p:bldP spid="10247" grpId="0"/>
      <p:bldP spid="10248" grpId="0"/>
      <p:bldP spid="10249" grpId="0"/>
      <p:bldP spid="10257" grpId="0" animBg="1"/>
      <p:bldP spid="1025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1619250" y="954088"/>
            <a:ext cx="0" cy="4608512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1619250" y="954088"/>
            <a:ext cx="3313113" cy="4608512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H="1">
            <a:off x="1619250" y="5562600"/>
            <a:ext cx="3313113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1619250" y="4554538"/>
            <a:ext cx="259238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187450" y="646113"/>
            <a:ext cx="44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</a:rPr>
              <a:t>А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116013" y="537051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6600"/>
                </a:solidFill>
              </a:rPr>
              <a:t>С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 flipH="1">
            <a:off x="5003800" y="5346700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006600"/>
                </a:solidFill>
              </a:rPr>
              <a:t>В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4745038" y="603250"/>
          <a:ext cx="2898796" cy="1477653"/>
        </p:xfrm>
        <a:graphic>
          <a:graphicData uri="http://schemas.openxmlformats.org/presentationml/2006/ole">
            <p:oleObj spid="_x0000_s31746" name="Формула" r:id="rId3" imgW="774360" imgH="393480" progId="Equation.3">
              <p:embed/>
            </p:oleObj>
          </a:graphicData>
        </a:graphic>
      </p:graphicFrame>
      <p:sp>
        <p:nvSpPr>
          <p:cNvPr id="3088" name="Rectangle 14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4356100" y="4195763"/>
          <a:ext cx="474663" cy="574675"/>
        </p:xfrm>
        <a:graphic>
          <a:graphicData uri="http://schemas.openxmlformats.org/presentationml/2006/ole">
            <p:oleObj spid="_x0000_s31747" name="Формула" r:id="rId4" imgW="177569" imgH="215619" progId="Equation.3">
              <p:embed/>
            </p:oleObj>
          </a:graphicData>
        </a:graphic>
      </p:graphicFrame>
      <p:sp>
        <p:nvSpPr>
          <p:cNvPr id="3089" name="Rectangle 16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1044575" y="4195763"/>
          <a:ext cx="476250" cy="576262"/>
        </p:xfrm>
        <a:graphic>
          <a:graphicData uri="http://schemas.openxmlformats.org/presentationml/2006/ole">
            <p:oleObj spid="_x0000_s31748" name="Формула" r:id="rId5" imgW="177569" imgH="215619" progId="Equation.3">
              <p:embed/>
            </p:oleObj>
          </a:graphicData>
        </a:graphic>
      </p:graphicFrame>
      <p:graphicFrame>
        <p:nvGraphicFramePr>
          <p:cNvPr id="3" name="Object 11"/>
          <p:cNvGraphicFramePr>
            <a:graphicFrameLocks noChangeAspect="1"/>
          </p:cNvGraphicFramePr>
          <p:nvPr/>
        </p:nvGraphicFramePr>
        <p:xfrm>
          <a:off x="4929190" y="2786058"/>
          <a:ext cx="2476512" cy="1431942"/>
        </p:xfrm>
        <a:graphic>
          <a:graphicData uri="http://schemas.openxmlformats.org/presentationml/2006/ole">
            <p:oleObj spid="_x0000_s31750" name="Формула" r:id="rId6" imgW="74916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/>
      <p:bldP spid="6150" grpId="0" animBg="1"/>
      <p:bldP spid="6151" grpId="0" animBg="1"/>
      <p:bldP spid="6152" grpId="0"/>
      <p:bldP spid="6153" grpId="0"/>
      <p:bldP spid="6154" grpId="0"/>
      <p:bldP spid="615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971550" y="620713"/>
            <a:ext cx="1844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Задание 2.</a:t>
            </a:r>
          </a:p>
        </p:txBody>
      </p:sp>
      <p:sp>
        <p:nvSpPr>
          <p:cNvPr id="12294" name="AutoShape 5"/>
          <p:cNvSpPr>
            <a:spLocks noChangeArrowheads="1"/>
          </p:cNvSpPr>
          <p:nvPr/>
        </p:nvSpPr>
        <p:spPr bwMode="auto">
          <a:xfrm>
            <a:off x="5724525" y="2709863"/>
            <a:ext cx="1727200" cy="2352675"/>
          </a:xfrm>
          <a:prstGeom prst="rtTriangl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AutoShape 6"/>
          <p:cNvSpPr>
            <a:spLocks noChangeArrowheads="1"/>
          </p:cNvSpPr>
          <p:nvPr/>
        </p:nvSpPr>
        <p:spPr bwMode="auto">
          <a:xfrm>
            <a:off x="1619250" y="1844675"/>
            <a:ext cx="2160588" cy="3578225"/>
          </a:xfrm>
          <a:prstGeom prst="rtTriangle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735013" y="54800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2400" b="1" i="1">
              <a:solidFill>
                <a:schemeClr val="bg1"/>
              </a:solidFill>
              <a:latin typeface="Bodoni MT" pitchFamily="18" charset="0"/>
            </a:endParaRPr>
          </a:p>
        </p:txBody>
      </p:sp>
      <p:sp>
        <p:nvSpPr>
          <p:cNvPr id="12297" name="Rectangle 8"/>
          <p:cNvSpPr>
            <a:spLocks noChangeArrowheads="1"/>
          </p:cNvSpPr>
          <p:nvPr/>
        </p:nvSpPr>
        <p:spPr bwMode="auto">
          <a:xfrm>
            <a:off x="3779838" y="5119688"/>
            <a:ext cx="4238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187450" y="5229225"/>
            <a:ext cx="436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1403350" y="1341438"/>
            <a:ext cx="420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5292725" y="4941888"/>
            <a:ext cx="458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sz="2800" b="1" i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7451725" y="4868863"/>
            <a:ext cx="40163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5508625" y="2133600"/>
            <a:ext cx="4286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339975" y="5300663"/>
            <a:ext cx="4667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6372225" y="4940300"/>
            <a:ext cx="3635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5F5F5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2627313" y="3141663"/>
            <a:ext cx="5445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5F5F5F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6516688" y="3481388"/>
            <a:ext cx="3635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5F5F5F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4787900" y="765175"/>
            <a:ext cx="18859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∟А = ∟ Р.</a:t>
            </a:r>
          </a:p>
        </p:txBody>
      </p:sp>
      <p:sp>
        <p:nvSpPr>
          <p:cNvPr id="18" name="Дуга 17"/>
          <p:cNvSpPr/>
          <p:nvPr/>
        </p:nvSpPr>
        <p:spPr>
          <a:xfrm rot="15728685">
            <a:off x="3333750" y="4927600"/>
            <a:ext cx="914400" cy="914400"/>
          </a:xfrm>
          <a:prstGeom prst="arc">
            <a:avLst>
              <a:gd name="adj1" fmla="val 16524227"/>
              <a:gd name="adj2" fmla="val 20016669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Дуга 18"/>
          <p:cNvSpPr/>
          <p:nvPr/>
        </p:nvSpPr>
        <p:spPr>
          <a:xfrm rot="15728685">
            <a:off x="6934200" y="4567238"/>
            <a:ext cx="914400" cy="914400"/>
          </a:xfrm>
          <a:prstGeom prst="arc">
            <a:avLst>
              <a:gd name="adj1" fmla="val 16524227"/>
              <a:gd name="adj2" fmla="val 20016669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84213" y="765175"/>
            <a:ext cx="19827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Задание 3.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3757613" y="1412875"/>
            <a:ext cx="3455987" cy="4176713"/>
          </a:xfrm>
          <a:prstGeom prst="rtTriangle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V="1">
            <a:off x="3757613" y="3933825"/>
            <a:ext cx="2087562" cy="1655763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5629275" y="4076700"/>
            <a:ext cx="144463" cy="2159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V="1">
            <a:off x="5773738" y="4149725"/>
            <a:ext cx="215900" cy="142875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468688" y="765175"/>
            <a:ext cx="48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006600"/>
                </a:solidFill>
                <a:latin typeface="Bodoni MT" pitchFamily="18" charset="0"/>
              </a:rPr>
              <a:t>А</a:t>
            </a:r>
          </a:p>
        </p:txBody>
      </p:sp>
      <p:sp>
        <p:nvSpPr>
          <p:cNvPr id="13323" name="Rectangle 14"/>
          <p:cNvSpPr>
            <a:spLocks noChangeArrowheads="1"/>
          </p:cNvSpPr>
          <p:nvPr/>
        </p:nvSpPr>
        <p:spPr bwMode="auto">
          <a:xfrm>
            <a:off x="7285038" y="5373688"/>
            <a:ext cx="4556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6600"/>
                </a:solidFill>
                <a:latin typeface="Bodoni MT" pitchFamily="18" charset="0"/>
              </a:rPr>
              <a:t>В</a:t>
            </a:r>
          </a:p>
        </p:txBody>
      </p:sp>
      <p:sp>
        <p:nvSpPr>
          <p:cNvPr id="13324" name="Rectangle 15"/>
          <p:cNvSpPr>
            <a:spLocks noChangeArrowheads="1"/>
          </p:cNvSpPr>
          <p:nvPr/>
        </p:nvSpPr>
        <p:spPr bwMode="auto">
          <a:xfrm>
            <a:off x="5268913" y="5513388"/>
            <a:ext cx="384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C00000"/>
                </a:solidFill>
                <a:latin typeface="Bodoni MT" pitchFamily="18" charset="0"/>
              </a:rPr>
              <a:t>7</a:t>
            </a:r>
          </a:p>
        </p:txBody>
      </p:sp>
      <p:sp>
        <p:nvSpPr>
          <p:cNvPr id="13325" name="Rectangle 16"/>
          <p:cNvSpPr>
            <a:spLocks noChangeArrowheads="1"/>
          </p:cNvSpPr>
          <p:nvPr/>
        </p:nvSpPr>
        <p:spPr bwMode="auto">
          <a:xfrm>
            <a:off x="6443663" y="4362450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C00000"/>
                </a:solidFill>
                <a:latin typeface="Bodoni MT" pitchFamily="18" charset="0"/>
              </a:rPr>
              <a:t>3</a:t>
            </a:r>
          </a:p>
        </p:txBody>
      </p:sp>
      <p:sp>
        <p:nvSpPr>
          <p:cNvPr id="13326" name="Rectangle 17"/>
          <p:cNvSpPr>
            <a:spLocks noChangeArrowheads="1"/>
          </p:cNvSpPr>
          <p:nvPr/>
        </p:nvSpPr>
        <p:spPr bwMode="auto">
          <a:xfrm>
            <a:off x="5845175" y="3429000"/>
            <a:ext cx="514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006600"/>
                </a:solidFill>
                <a:latin typeface="Bodoni MT" pitchFamily="18" charset="0"/>
              </a:rPr>
              <a:t>D</a:t>
            </a:r>
            <a:endParaRPr lang="ru-RU" sz="3200" b="1" i="1">
              <a:solidFill>
                <a:srgbClr val="006600"/>
              </a:solidFill>
              <a:latin typeface="Bodoni MT" pitchFamily="18" charset="0"/>
            </a:endParaRPr>
          </a:p>
        </p:txBody>
      </p:sp>
      <p:sp>
        <p:nvSpPr>
          <p:cNvPr id="13327" name="Rectangle 18"/>
          <p:cNvSpPr>
            <a:spLocks noChangeArrowheads="1"/>
          </p:cNvSpPr>
          <p:nvPr/>
        </p:nvSpPr>
        <p:spPr bwMode="auto">
          <a:xfrm>
            <a:off x="3324225" y="5589588"/>
            <a:ext cx="4556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6600"/>
                </a:solidFill>
                <a:latin typeface="Bodoni MT" pitchFamily="18" charset="0"/>
              </a:rPr>
              <a:t>С</a:t>
            </a:r>
          </a:p>
        </p:txBody>
      </p:sp>
      <p:sp>
        <p:nvSpPr>
          <p:cNvPr id="13328" name="Text Box 19"/>
          <p:cNvSpPr txBox="1">
            <a:spLocks noChangeArrowheads="1"/>
          </p:cNvSpPr>
          <p:nvPr/>
        </p:nvSpPr>
        <p:spPr bwMode="auto">
          <a:xfrm>
            <a:off x="1597025" y="3500438"/>
            <a:ext cx="1579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АВ -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74" name="Text Box 2"/>
          <p:cNvSpPr txBox="1">
            <a:spLocks noChangeArrowheads="1"/>
          </p:cNvSpPr>
          <p:nvPr/>
        </p:nvSpPr>
        <p:spPr bwMode="auto">
          <a:xfrm>
            <a:off x="611188" y="692150"/>
            <a:ext cx="1846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Задание 4.</a:t>
            </a:r>
          </a:p>
        </p:txBody>
      </p:sp>
      <p:sp>
        <p:nvSpPr>
          <p:cNvPr id="7172" name="AutoShape 3"/>
          <p:cNvSpPr>
            <a:spLocks noChangeArrowheads="1"/>
          </p:cNvSpPr>
          <p:nvPr/>
        </p:nvSpPr>
        <p:spPr bwMode="auto">
          <a:xfrm>
            <a:off x="5364163" y="2852738"/>
            <a:ext cx="1727200" cy="2352675"/>
          </a:xfrm>
          <a:prstGeom prst="rtTriangl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176" name="AutoShape 4"/>
          <p:cNvSpPr>
            <a:spLocks noChangeArrowheads="1"/>
          </p:cNvSpPr>
          <p:nvPr/>
        </p:nvSpPr>
        <p:spPr bwMode="auto">
          <a:xfrm>
            <a:off x="1619250" y="1844675"/>
            <a:ext cx="2160588" cy="3578225"/>
          </a:xfrm>
          <a:prstGeom prst="rtTriangle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7" name="Text Box 5"/>
          <p:cNvSpPr txBox="1">
            <a:spLocks noChangeArrowheads="1"/>
          </p:cNvSpPr>
          <p:nvPr/>
        </p:nvSpPr>
        <p:spPr bwMode="auto">
          <a:xfrm>
            <a:off x="735013" y="54800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2400" b="1" i="1">
              <a:solidFill>
                <a:schemeClr val="bg1"/>
              </a:solidFill>
              <a:latin typeface="Bodoni MT" pitchFamily="18" charset="0"/>
            </a:endParaRPr>
          </a:p>
        </p:txBody>
      </p:sp>
      <p:sp>
        <p:nvSpPr>
          <p:cNvPr id="7178" name="Rectangle 6"/>
          <p:cNvSpPr>
            <a:spLocks noChangeArrowheads="1"/>
          </p:cNvSpPr>
          <p:nvPr/>
        </p:nvSpPr>
        <p:spPr bwMode="auto">
          <a:xfrm>
            <a:off x="3779838" y="5119688"/>
            <a:ext cx="4238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7179" name="Rectangle 7"/>
          <p:cNvSpPr>
            <a:spLocks noChangeArrowheads="1"/>
          </p:cNvSpPr>
          <p:nvPr/>
        </p:nvSpPr>
        <p:spPr bwMode="auto">
          <a:xfrm>
            <a:off x="1187450" y="5229225"/>
            <a:ext cx="436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</a:p>
        </p:txBody>
      </p:sp>
      <p:sp>
        <p:nvSpPr>
          <p:cNvPr id="7180" name="Rectangle 8"/>
          <p:cNvSpPr>
            <a:spLocks noChangeArrowheads="1"/>
          </p:cNvSpPr>
          <p:nvPr/>
        </p:nvSpPr>
        <p:spPr bwMode="auto">
          <a:xfrm>
            <a:off x="1403350" y="1341438"/>
            <a:ext cx="420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sp>
        <p:nvSpPr>
          <p:cNvPr id="7181" name="Rectangle 9"/>
          <p:cNvSpPr>
            <a:spLocks noChangeArrowheads="1"/>
          </p:cNvSpPr>
          <p:nvPr/>
        </p:nvSpPr>
        <p:spPr bwMode="auto">
          <a:xfrm>
            <a:off x="4932363" y="5084763"/>
            <a:ext cx="458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sz="2800" b="1" i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2" name="Rectangle 10"/>
          <p:cNvSpPr>
            <a:spLocks noChangeArrowheads="1"/>
          </p:cNvSpPr>
          <p:nvPr/>
        </p:nvSpPr>
        <p:spPr bwMode="auto">
          <a:xfrm>
            <a:off x="7091363" y="5011738"/>
            <a:ext cx="400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7183" name="Rectangle 11"/>
          <p:cNvSpPr>
            <a:spLocks noChangeArrowheads="1"/>
          </p:cNvSpPr>
          <p:nvPr/>
        </p:nvSpPr>
        <p:spPr bwMode="auto">
          <a:xfrm>
            <a:off x="5148263" y="2276475"/>
            <a:ext cx="42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7184" name="Rectangle 13"/>
          <p:cNvSpPr>
            <a:spLocks noChangeArrowheads="1"/>
          </p:cNvSpPr>
          <p:nvPr/>
        </p:nvSpPr>
        <p:spPr bwMode="auto">
          <a:xfrm>
            <a:off x="1258888" y="3573463"/>
            <a:ext cx="3651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7185" name="Rectangle 15"/>
          <p:cNvSpPr>
            <a:spLocks noChangeArrowheads="1"/>
          </p:cNvSpPr>
          <p:nvPr/>
        </p:nvSpPr>
        <p:spPr bwMode="auto">
          <a:xfrm>
            <a:off x="2771775" y="3141663"/>
            <a:ext cx="4667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86" name="Text Box 16"/>
          <p:cNvSpPr txBox="1">
            <a:spLocks noChangeArrowheads="1"/>
          </p:cNvSpPr>
          <p:nvPr/>
        </p:nvSpPr>
        <p:spPr bwMode="auto">
          <a:xfrm>
            <a:off x="6073775" y="958850"/>
            <a:ext cx="20986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>
                <a:latin typeface="Times New Roman" pitchFamily="18" charset="0"/>
                <a:cs typeface="Times New Roman" pitchFamily="18" charset="0"/>
              </a:rPr>
              <a:t>∟В = ∟К.</a:t>
            </a:r>
          </a:p>
          <a:p>
            <a:endParaRPr lang="ru-RU" sz="2800" i="1">
              <a:solidFill>
                <a:schemeClr val="bg1"/>
              </a:solidFill>
              <a:latin typeface="a_BodoniNova" pitchFamily="18" charset="-52"/>
            </a:endParaRP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6289675" y="1412875"/>
          <a:ext cx="1595438" cy="863600"/>
        </p:xfrm>
        <a:graphic>
          <a:graphicData uri="http://schemas.openxmlformats.org/presentationml/2006/ole">
            <p:oleObj spid="_x0000_s7170" name="Формула" r:id="rId3" imgW="736280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124075" y="692150"/>
            <a:ext cx="53546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042988" y="1773238"/>
            <a:ext cx="7075487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Контрольные вопросы 1-2.</a:t>
            </a:r>
          </a:p>
          <a:p>
            <a:r>
              <a:rPr 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Задача №1.</a:t>
            </a:r>
          </a:p>
          <a:p>
            <a:r>
              <a:rPr lang="ru-RU" sz="32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Подготовить сообщение о Пифагоре</a:t>
            </a:r>
            <a:r>
              <a:rPr lang="ru-RU" sz="3200" i="1" dirty="0">
                <a:solidFill>
                  <a:srgbClr val="006600"/>
                </a:solidFill>
                <a:latin typeface="a_BodoniNova" pitchFamily="18" charset="-52"/>
              </a:rPr>
              <a:t>.</a:t>
            </a:r>
          </a:p>
        </p:txBody>
      </p:sp>
      <p:pic>
        <p:nvPicPr>
          <p:cNvPr id="2" name="Picture 4" descr="C:\Users\Галя\Desktop\Рабочая\Teorema-pifagora.jpg"/>
          <p:cNvPicPr>
            <a:picLocks noChangeAspect="1" noChangeArrowheads="1"/>
          </p:cNvPicPr>
          <p:nvPr/>
        </p:nvPicPr>
        <p:blipFill>
          <a:blip r:embed="rId2" cstate="print"/>
          <a:srcRect l="6731" t="4371" r="5914" b="41704"/>
          <a:stretch>
            <a:fillRect/>
          </a:stretch>
        </p:blipFill>
        <p:spPr bwMode="auto">
          <a:xfrm>
            <a:off x="3419872" y="3645024"/>
            <a:ext cx="5184576" cy="2519607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214414" y="428604"/>
            <a:ext cx="66976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Косинус   угла</a:t>
            </a:r>
          </a:p>
        </p:txBody>
      </p:sp>
      <p:pic>
        <p:nvPicPr>
          <p:cNvPr id="9220" name="Picture 4" descr="C:\Users\Галя\Desktop\Рабочая\R8a.jpg"/>
          <p:cNvPicPr>
            <a:picLocks noChangeAspect="1" noChangeArrowheads="1"/>
          </p:cNvPicPr>
          <p:nvPr/>
        </p:nvPicPr>
        <p:blipFill>
          <a:blip r:embed="rId2" cstate="print"/>
          <a:srcRect l="2654" t="3825" r="5763" b="8208"/>
          <a:stretch>
            <a:fillRect/>
          </a:stretch>
        </p:blipFill>
        <p:spPr bwMode="auto">
          <a:xfrm>
            <a:off x="1714480" y="1428736"/>
            <a:ext cx="5929354" cy="3952903"/>
          </a:xfrm>
          <a:prstGeom prst="rect">
            <a:avLst/>
          </a:prstGeom>
          <a:noFill/>
          <a:effectLst>
            <a:softEdge rad="63500"/>
          </a:effec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357290" y="5357826"/>
            <a:ext cx="66976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кос</a:t>
            </a:r>
            <a:r>
              <a:rPr lang="ru-RU" sz="6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6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6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3857620" y="5857892"/>
            <a:ext cx="785818" cy="214314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5500694" y="5857892"/>
            <a:ext cx="785818" cy="214314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500694" y="4714884"/>
            <a:ext cx="78581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6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6" grpId="0"/>
      <p:bldP spid="10" grpId="0"/>
      <p:bldP spid="1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V="1">
            <a:off x="1547813" y="1628775"/>
            <a:ext cx="2303462" cy="1871663"/>
          </a:xfrm>
          <a:prstGeom prst="line">
            <a:avLst/>
          </a:prstGeom>
          <a:noFill/>
          <a:ln w="38100">
            <a:solidFill>
              <a:srgbClr val="00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1547813" y="3500438"/>
            <a:ext cx="2808287" cy="73025"/>
          </a:xfrm>
          <a:prstGeom prst="line">
            <a:avLst/>
          </a:prstGeom>
          <a:noFill/>
          <a:ln w="38100">
            <a:solidFill>
              <a:srgbClr val="00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042988" y="3355975"/>
            <a:ext cx="50323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B050"/>
                </a:solidFill>
              </a:rPr>
              <a:t>О</a:t>
            </a: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1690688" y="1557338"/>
            <a:ext cx="1081087" cy="3959225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2771775" y="981075"/>
            <a:ext cx="1223963" cy="4319588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555875" y="1844675"/>
            <a:ext cx="44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6600"/>
                </a:solidFill>
              </a:rPr>
              <a:t>В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1671638" y="2605088"/>
            <a:ext cx="44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6600"/>
                </a:solidFill>
              </a:rPr>
              <a:t>А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887538" y="3468688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B050"/>
                </a:solidFill>
              </a:rPr>
              <a:t>С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182938" y="3613150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B050"/>
                </a:solidFill>
              </a:rPr>
              <a:t>D</a:t>
            </a:r>
            <a:endParaRPr lang="ru-RU" sz="2800" b="1">
              <a:solidFill>
                <a:srgbClr val="00B050"/>
              </a:solidFill>
            </a:endParaRPr>
          </a:p>
        </p:txBody>
      </p:sp>
      <p:sp>
        <p:nvSpPr>
          <p:cNvPr id="1041" name="Rectangle 1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5219700" y="2636838"/>
          <a:ext cx="2449513" cy="1376362"/>
        </p:xfrm>
        <a:graphic>
          <a:graphicData uri="http://schemas.openxmlformats.org/presentationml/2006/ole">
            <p:oleObj spid="_x0000_s1026" name="Формула" r:id="rId3" imgW="698197" imgH="393529" progId="Equation.3">
              <p:embed/>
            </p:oleObj>
          </a:graphicData>
        </a:graphic>
      </p:graphicFrame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5219700" y="787400"/>
          <a:ext cx="2376488" cy="1335088"/>
        </p:xfrm>
        <a:graphic>
          <a:graphicData uri="http://schemas.openxmlformats.org/presentationml/2006/ole">
            <p:oleObj spid="_x0000_s1027" name="Формула" r:id="rId4" imgW="698197" imgH="393529" progId="Equation.3">
              <p:embed/>
            </p:oleObj>
          </a:graphicData>
        </a:graphic>
      </p:graphicFrame>
      <p:sp>
        <p:nvSpPr>
          <p:cNvPr id="1043" name="Rectangle 20"/>
          <p:cNvSpPr>
            <a:spLocks noChangeArrowheads="1"/>
          </p:cNvSpPr>
          <p:nvPr/>
        </p:nvSpPr>
        <p:spPr bwMode="auto">
          <a:xfrm>
            <a:off x="0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5335588" y="4495800"/>
          <a:ext cx="2290762" cy="1300163"/>
        </p:xfrm>
        <a:graphic>
          <a:graphicData uri="http://schemas.openxmlformats.org/presentationml/2006/ole">
            <p:oleObj spid="_x0000_s1028" name="Формула" r:id="rId5" imgW="6858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7" grpId="0" animBg="1"/>
      <p:bldP spid="3080" grpId="0"/>
      <p:bldP spid="3081" grpId="0" animBg="1"/>
      <p:bldP spid="3082" grpId="0" animBg="1"/>
      <p:bldP spid="3083" grpId="0"/>
      <p:bldP spid="3084" grpId="0"/>
      <p:bldP spid="3085" grpId="0"/>
      <p:bldP spid="308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>
            <a:off x="1258888" y="981075"/>
            <a:ext cx="1944687" cy="446405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3203575" y="981075"/>
            <a:ext cx="1152525" cy="5184775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755650" y="1341438"/>
            <a:ext cx="4464050" cy="25193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flipV="1">
            <a:off x="827088" y="2276475"/>
            <a:ext cx="4392612" cy="24479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190875" y="600075"/>
            <a:ext cx="44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6600"/>
                </a:solidFill>
              </a:rPr>
              <a:t>А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419475" y="1557338"/>
            <a:ext cx="4810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</a:rPr>
              <a:t>М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779838" y="3068638"/>
            <a:ext cx="4445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00"/>
                </a:solidFill>
              </a:rPr>
              <a:t>В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908175" y="2492375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6600"/>
                </a:solidFill>
              </a:rPr>
              <a:t>N</a:t>
            </a:r>
            <a:endParaRPr lang="ru-RU" sz="2800" b="1">
              <a:solidFill>
                <a:srgbClr val="006600"/>
              </a:solidFill>
            </a:endParaRP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1474788" y="3716338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6600"/>
                </a:solidFill>
              </a:rPr>
              <a:t>C</a:t>
            </a:r>
            <a:endParaRPr lang="ru-RU" sz="2800" b="1">
              <a:solidFill>
                <a:srgbClr val="006600"/>
              </a:solidFill>
            </a:endParaRPr>
          </a:p>
        </p:txBody>
      </p:sp>
      <p:sp>
        <p:nvSpPr>
          <p:cNvPr id="2063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940425" y="3443288"/>
          <a:ext cx="2519363" cy="1290637"/>
        </p:xfrm>
        <a:graphic>
          <a:graphicData uri="http://schemas.openxmlformats.org/presentationml/2006/ole">
            <p:oleObj spid="_x0000_s2050" name="Формула" r:id="rId3" imgW="761669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 animBg="1"/>
      <p:bldP spid="5126" grpId="0" animBg="1"/>
      <p:bldP spid="5127" grpId="0" animBg="1"/>
      <p:bldP spid="5128" grpId="0"/>
      <p:bldP spid="5129" grpId="0"/>
      <p:bldP spid="5130" grpId="0"/>
      <p:bldP spid="5131" grpId="0"/>
      <p:bldP spid="51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1619250" y="954088"/>
            <a:ext cx="0" cy="4608512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1619250" y="954088"/>
            <a:ext cx="3313113" cy="4608512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H="1">
            <a:off x="1619250" y="5562600"/>
            <a:ext cx="3313113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1619250" y="4554538"/>
            <a:ext cx="259238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187450" y="646113"/>
            <a:ext cx="44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006600"/>
                </a:solidFill>
              </a:rPr>
              <a:t>А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116013" y="5370513"/>
            <a:ext cx="4778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6600"/>
                </a:solidFill>
              </a:rPr>
              <a:t>С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 flipH="1">
            <a:off x="5003800" y="5346700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006600"/>
                </a:solidFill>
              </a:rPr>
              <a:t>В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4787900" y="1844675"/>
          <a:ext cx="3889375" cy="2014538"/>
        </p:xfrm>
        <a:graphic>
          <a:graphicData uri="http://schemas.openxmlformats.org/presentationml/2006/ole">
            <p:oleObj spid="_x0000_s3074" name="Формула" r:id="rId3" imgW="787058" imgH="406224" progId="Equation.3">
              <p:embed/>
            </p:oleObj>
          </a:graphicData>
        </a:graphic>
      </p:graphicFrame>
      <p:sp>
        <p:nvSpPr>
          <p:cNvPr id="3088" name="Rectangle 14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4356100" y="4195763"/>
          <a:ext cx="474663" cy="574675"/>
        </p:xfrm>
        <a:graphic>
          <a:graphicData uri="http://schemas.openxmlformats.org/presentationml/2006/ole">
            <p:oleObj spid="_x0000_s3075" name="Формула" r:id="rId4" imgW="177569" imgH="215619" progId="Equation.3">
              <p:embed/>
            </p:oleObj>
          </a:graphicData>
        </a:graphic>
      </p:graphicFrame>
      <p:sp>
        <p:nvSpPr>
          <p:cNvPr id="3089" name="Rectangle 16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1044575" y="4195763"/>
          <a:ext cx="476250" cy="576262"/>
        </p:xfrm>
        <a:graphic>
          <a:graphicData uri="http://schemas.openxmlformats.org/presentationml/2006/ole">
            <p:oleObj spid="_x0000_s3076" name="Формула" r:id="rId5" imgW="177569" imgH="21561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/>
      <p:bldP spid="6150" grpId="0" animBg="1"/>
      <p:bldP spid="6151" grpId="0" animBg="1"/>
      <p:bldP spid="6152" grpId="0"/>
      <p:bldP spid="6153" grpId="0"/>
      <p:bldP spid="6154" grpId="0"/>
      <p:bldP spid="61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 flipH="1">
            <a:off x="1258888" y="1052513"/>
            <a:ext cx="0" cy="424815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6" name="Line 5"/>
          <p:cNvSpPr>
            <a:spLocks noChangeShapeType="1"/>
          </p:cNvSpPr>
          <p:nvPr/>
        </p:nvSpPr>
        <p:spPr bwMode="auto">
          <a:xfrm>
            <a:off x="1258888" y="1052513"/>
            <a:ext cx="3313112" cy="424815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7" name="Line 6"/>
          <p:cNvSpPr>
            <a:spLocks noChangeShapeType="1"/>
          </p:cNvSpPr>
          <p:nvPr/>
        </p:nvSpPr>
        <p:spPr bwMode="auto">
          <a:xfrm flipH="1">
            <a:off x="1258888" y="5300663"/>
            <a:ext cx="3313112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55650" y="51085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FF0000"/>
                </a:solidFill>
              </a:rPr>
              <a:t>С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 flipH="1">
            <a:off x="4643438" y="5084763"/>
            <a:ext cx="504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FF0000"/>
                </a:solidFill>
              </a:rPr>
              <a:t>В</a:t>
            </a:r>
          </a:p>
        </p:txBody>
      </p:sp>
      <p:sp>
        <p:nvSpPr>
          <p:cNvPr id="10250" name="Text Box 12"/>
          <p:cNvSpPr txBox="1">
            <a:spLocks noChangeArrowheads="1"/>
          </p:cNvSpPr>
          <p:nvPr/>
        </p:nvSpPr>
        <p:spPr bwMode="auto">
          <a:xfrm>
            <a:off x="1042988" y="546100"/>
            <a:ext cx="48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FF0000"/>
                </a:solidFill>
              </a:rPr>
              <a:t>А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3214678" y="571480"/>
            <a:ext cx="558006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Треугольник АВС –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прямоугольный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∟С –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прямой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∟А – 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острый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400" b="1" dirty="0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АВ – гипотенуза</a:t>
            </a:r>
          </a:p>
          <a:p>
            <a:pPr algn="ctr"/>
            <a:endParaRPr lang="ru-RU" sz="2400" b="1" dirty="0" smtClean="0">
              <a:solidFill>
                <a:srgbClr val="33CC3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 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прилежащий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катет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ВС –  противолежащий катет</a:t>
            </a:r>
          </a:p>
          <a:p>
            <a:pPr algn="ctr"/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ru-RU" sz="2400" b="1" dirty="0">
              <a:solidFill>
                <a:srgbClr val="33CC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2" name="Rectangle 1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285852" y="4857760"/>
            <a:ext cx="428628" cy="42862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>
            <a:off x="1252025" y="1730326"/>
            <a:ext cx="492369" cy="103163"/>
          </a:xfrm>
          <a:custGeom>
            <a:avLst/>
            <a:gdLst>
              <a:gd name="connsiteX0" fmla="*/ 0 w 492369"/>
              <a:gd name="connsiteY0" fmla="*/ 28136 h 103163"/>
              <a:gd name="connsiteX1" fmla="*/ 337624 w 492369"/>
              <a:gd name="connsiteY1" fmla="*/ 98474 h 103163"/>
              <a:gd name="connsiteX2" fmla="*/ 492369 w 492369"/>
              <a:gd name="connsiteY2" fmla="*/ 0 h 103163"/>
              <a:gd name="connsiteX3" fmla="*/ 492369 w 492369"/>
              <a:gd name="connsiteY3" fmla="*/ 0 h 103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2369" h="103163">
                <a:moveTo>
                  <a:pt x="0" y="28136"/>
                </a:moveTo>
                <a:cubicBezTo>
                  <a:pt x="127781" y="65649"/>
                  <a:pt x="255563" y="103163"/>
                  <a:pt x="337624" y="98474"/>
                </a:cubicBezTo>
                <a:cubicBezTo>
                  <a:pt x="419685" y="93785"/>
                  <a:pt x="492369" y="0"/>
                  <a:pt x="492369" y="0"/>
                </a:cubicBezTo>
                <a:lnTo>
                  <a:pt x="492369" y="0"/>
                </a:lnTo>
              </a:path>
            </a:pathLst>
          </a:custGeom>
          <a:ln w="254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-891828" y="3177788"/>
            <a:ext cx="4214842" cy="2358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42844" y="928670"/>
            <a:ext cx="800219" cy="4524444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прилежащий катет</a:t>
            </a:r>
            <a:endParaRPr lang="ru-RU" sz="40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814368" y="1543030"/>
            <a:ext cx="4229117" cy="3286148"/>
          </a:xfrm>
          <a:prstGeom prst="line">
            <a:avLst/>
          </a:prstGeom>
          <a:ln w="63500">
            <a:solidFill>
              <a:srgbClr val="66FF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10247" idx="0"/>
          </p:cNvCxnSpPr>
          <p:nvPr/>
        </p:nvCxnSpPr>
        <p:spPr>
          <a:xfrm>
            <a:off x="1285852" y="5286388"/>
            <a:ext cx="3286148" cy="14275"/>
          </a:xfrm>
          <a:prstGeom prst="line">
            <a:avLst/>
          </a:prstGeom>
          <a:ln w="635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000100" y="5467665"/>
            <a:ext cx="3571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противолежащий катет</a:t>
            </a:r>
            <a:endParaRPr lang="ru-RU" sz="2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928794" y="2578238"/>
            <a:ext cx="2928958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18600000"/>
              </a:camera>
              <a:lightRig rig="threePt" dir="t"/>
            </a:scene3d>
          </a:bodyPr>
          <a:lstStyle/>
          <a:p>
            <a:r>
              <a:rPr lang="ru-RU" sz="4000" b="1" dirty="0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гипотенуза</a:t>
            </a:r>
            <a:endParaRPr lang="ru-RU" sz="4000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 rot="16200000" flipH="1">
            <a:off x="892943" y="2678901"/>
            <a:ext cx="2357454" cy="1000132"/>
          </a:xfrm>
          <a:prstGeom prst="straightConnector1">
            <a:avLst/>
          </a:prstGeom>
          <a:ln w="635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95288" y="449263"/>
            <a:ext cx="83534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Определение:</a:t>
            </a:r>
          </a:p>
          <a:p>
            <a:r>
              <a:rPr lang="ru-RU" sz="24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Косинусом</a:t>
            </a:r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острого   угла  прямоугольного  треугольника</a:t>
            </a:r>
          </a:p>
          <a:p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называется </a:t>
            </a:r>
            <a:r>
              <a:rPr lang="ru-RU" sz="24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отношение</a:t>
            </a:r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прилежащего катета к гипотенузе.</a:t>
            </a: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8" name="Line 11"/>
          <p:cNvSpPr>
            <a:spLocks noChangeShapeType="1"/>
          </p:cNvSpPr>
          <p:nvPr/>
        </p:nvSpPr>
        <p:spPr bwMode="auto">
          <a:xfrm>
            <a:off x="1571625" y="2251075"/>
            <a:ext cx="0" cy="3097213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1571625" y="5348288"/>
            <a:ext cx="1800225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 flipV="1">
            <a:off x="1571625" y="2251075"/>
            <a:ext cx="1800225" cy="3097213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1" name="Text Box 14"/>
          <p:cNvSpPr txBox="1">
            <a:spLocks noChangeArrowheads="1"/>
          </p:cNvSpPr>
          <p:nvPr/>
        </p:nvSpPr>
        <p:spPr bwMode="auto">
          <a:xfrm>
            <a:off x="1355725" y="1819275"/>
            <a:ext cx="407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06600"/>
                </a:solidFill>
              </a:rPr>
              <a:t>А</a:t>
            </a:r>
          </a:p>
        </p:txBody>
      </p:sp>
      <p:sp>
        <p:nvSpPr>
          <p:cNvPr id="5132" name="Text Box 15"/>
          <p:cNvSpPr txBox="1">
            <a:spLocks noChangeArrowheads="1"/>
          </p:cNvSpPr>
          <p:nvPr/>
        </p:nvSpPr>
        <p:spPr bwMode="auto">
          <a:xfrm>
            <a:off x="1139825" y="520382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06600"/>
                </a:solidFill>
              </a:rPr>
              <a:t>С</a:t>
            </a:r>
          </a:p>
        </p:txBody>
      </p:sp>
      <p:sp>
        <p:nvSpPr>
          <p:cNvPr id="5133" name="Text Box 16"/>
          <p:cNvSpPr txBox="1">
            <a:spLocks noChangeArrowheads="1"/>
          </p:cNvSpPr>
          <p:nvPr/>
        </p:nvSpPr>
        <p:spPr bwMode="auto">
          <a:xfrm>
            <a:off x="3371850" y="5132388"/>
            <a:ext cx="4079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06600"/>
                </a:solidFill>
              </a:rPr>
              <a:t>В</a:t>
            </a:r>
          </a:p>
        </p:txBody>
      </p:sp>
      <p:sp>
        <p:nvSpPr>
          <p:cNvPr id="5134" name="Rectangle 2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35" name="Rectangle 2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38" name="Object 22"/>
          <p:cNvGraphicFramePr>
            <a:graphicFrameLocks noChangeAspect="1"/>
          </p:cNvGraphicFramePr>
          <p:nvPr/>
        </p:nvGraphicFramePr>
        <p:xfrm>
          <a:off x="4284663" y="2997200"/>
          <a:ext cx="2447925" cy="1125538"/>
        </p:xfrm>
        <a:graphic>
          <a:graphicData uri="http://schemas.openxmlformats.org/presentationml/2006/ole">
            <p:oleObj spid="_x0000_s5122" name="Формула" r:id="rId3" imgW="850531" imgH="393529" progId="Equation.3">
              <p:embed/>
            </p:oleObj>
          </a:graphicData>
        </a:graphic>
      </p:graphicFrame>
      <p:sp>
        <p:nvSpPr>
          <p:cNvPr id="14" name="Дуга 13"/>
          <p:cNvSpPr/>
          <p:nvPr/>
        </p:nvSpPr>
        <p:spPr>
          <a:xfrm rot="6876898">
            <a:off x="1146175" y="2184400"/>
            <a:ext cx="914400" cy="914400"/>
          </a:xfrm>
          <a:prstGeom prst="arc">
            <a:avLst>
              <a:gd name="adj1" fmla="val 17010366"/>
              <a:gd name="adj2" fmla="val 20399959"/>
            </a:avLst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37" name="Прямоугольник 14"/>
          <p:cNvSpPr>
            <a:spLocks noChangeArrowheads="1"/>
          </p:cNvSpPr>
          <p:nvPr/>
        </p:nvSpPr>
        <p:spPr bwMode="auto">
          <a:xfrm>
            <a:off x="1644650" y="2827338"/>
            <a:ext cx="4397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3600" b="1" i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endParaRPr lang="ru-RU" sz="3600" b="1" i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единительная линия 17"/>
          <p:cNvCxnSpPr>
            <a:stCxn id="5131" idx="2"/>
          </p:cNvCxnSpPr>
          <p:nvPr/>
        </p:nvCxnSpPr>
        <p:spPr>
          <a:xfrm rot="16200000" flipH="1">
            <a:off x="63086" y="3777870"/>
            <a:ext cx="3005150" cy="11885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5131" idx="2"/>
            <a:endCxn id="5133" idx="1"/>
          </p:cNvCxnSpPr>
          <p:nvPr/>
        </p:nvCxnSpPr>
        <p:spPr>
          <a:xfrm rot="16200000" flipH="1">
            <a:off x="924719" y="2916237"/>
            <a:ext cx="3082131" cy="1812131"/>
          </a:xfrm>
          <a:prstGeom prst="line">
            <a:avLst/>
          </a:prstGeom>
          <a:ln w="63500">
            <a:solidFill>
              <a:srgbClr val="66FF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2" presetClass="emph" presetSubtype="0" repeatCount="5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" dur="1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6" dur="1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1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32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1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7" dur="1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8" grpId="0" animBg="1"/>
      <p:bldP spid="92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1214414" y="214290"/>
            <a:ext cx="669766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Алгоритм нахождения косинуса острого угла прямоугольного треугольника</a:t>
            </a:r>
            <a:endParaRPr lang="ru-RU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1308057" y="2403453"/>
            <a:ext cx="2592388" cy="1441450"/>
          </a:xfrm>
          <a:prstGeom prst="rtTriangle">
            <a:avLst/>
          </a:prstGeom>
          <a:noFill/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857224" y="3684579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</a:p>
        </p:txBody>
      </p:sp>
      <p:sp>
        <p:nvSpPr>
          <p:cNvPr id="6" name="Text Box 24"/>
          <p:cNvSpPr txBox="1">
            <a:spLocks noChangeArrowheads="1"/>
          </p:cNvSpPr>
          <p:nvPr/>
        </p:nvSpPr>
        <p:spPr bwMode="auto">
          <a:xfrm>
            <a:off x="977874" y="2747954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2562199" y="2747954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5</a:t>
            </a:r>
          </a:p>
        </p:txBody>
      </p:sp>
      <p:sp>
        <p:nvSpPr>
          <p:cNvPr id="8" name="Text Box 29"/>
          <p:cNvSpPr txBox="1">
            <a:spLocks noChangeArrowheads="1"/>
          </p:cNvSpPr>
          <p:nvPr/>
        </p:nvSpPr>
        <p:spPr bwMode="auto">
          <a:xfrm>
            <a:off x="2512987" y="3741729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146149" y="1928802"/>
            <a:ext cx="406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4025874" y="3584564"/>
            <a:ext cx="388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446337" y="2071678"/>
            <a:ext cx="66976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endParaRPr lang="ru-RU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571869" y="3049502"/>
            <a:ext cx="500066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r">
              <a:buAutoNum type="arabicPeriod"/>
            </a:pP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Рассмотрим </a:t>
            </a:r>
            <a:r>
              <a:rPr lang="el-GR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</a:p>
          <a:p>
            <a:pPr marL="514350" indent="-514350" algn="r">
              <a:buAutoNum type="arabicPeriod"/>
            </a:pP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Найдем косинус &lt;В</a:t>
            </a:r>
          </a:p>
          <a:p>
            <a:pPr marL="514350" indent="-514350" algn="r">
              <a:buFontTx/>
              <a:buAutoNum type="arabicPeriod"/>
            </a:pP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Прилежащий катет СВ =4</a:t>
            </a:r>
          </a:p>
          <a:p>
            <a:pPr marL="514350" indent="-514350" algn="r">
              <a:buAutoNum type="arabicPeriod"/>
            </a:pP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Гипотенуза АВ=5</a:t>
            </a:r>
          </a:p>
        </p:txBody>
      </p:sp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2868613" y="5000625"/>
          <a:ext cx="5491162" cy="1290638"/>
        </p:xfrm>
        <a:graphic>
          <a:graphicData uri="http://schemas.openxmlformats.org/presentationml/2006/ole">
            <p:oleObj spid="_x0000_s25602" name="Формула" r:id="rId3" imgW="12697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971550" y="476250"/>
            <a:ext cx="1847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Задание 1.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519113" y="911225"/>
            <a:ext cx="49418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Чему равны </a:t>
            </a:r>
            <a:r>
              <a:rPr lang="en-US" sz="3200" b="1" i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2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3200" b="1" i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cosB</a:t>
            </a:r>
            <a:r>
              <a:rPr 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272" name="AutoShape 7"/>
          <p:cNvSpPr>
            <a:spLocks noChangeArrowheads="1"/>
          </p:cNvSpPr>
          <p:nvPr/>
        </p:nvSpPr>
        <p:spPr bwMode="auto">
          <a:xfrm rot="-5400000">
            <a:off x="1187450" y="1654175"/>
            <a:ext cx="1417638" cy="2376488"/>
          </a:xfrm>
          <a:prstGeom prst="rtTriangle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3" name="AutoShape 8"/>
          <p:cNvSpPr>
            <a:spLocks noChangeArrowheads="1"/>
          </p:cNvSpPr>
          <p:nvPr/>
        </p:nvSpPr>
        <p:spPr bwMode="auto">
          <a:xfrm rot="10800000">
            <a:off x="4284663" y="2060575"/>
            <a:ext cx="914400" cy="2305050"/>
          </a:xfrm>
          <a:prstGeom prst="rtTriangle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4" name="AutoShape 9"/>
          <p:cNvSpPr>
            <a:spLocks noChangeArrowheads="1"/>
          </p:cNvSpPr>
          <p:nvPr/>
        </p:nvSpPr>
        <p:spPr bwMode="auto">
          <a:xfrm rot="6677642">
            <a:off x="6148388" y="3641725"/>
            <a:ext cx="2214562" cy="1766888"/>
          </a:xfrm>
          <a:prstGeom prst="rtTriangle">
            <a:avLst/>
          </a:prstGeom>
          <a:noFill/>
          <a:ln w="38100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5" name="Text Box 10"/>
          <p:cNvSpPr txBox="1">
            <a:spLocks noChangeArrowheads="1"/>
          </p:cNvSpPr>
          <p:nvPr/>
        </p:nvSpPr>
        <p:spPr bwMode="auto">
          <a:xfrm>
            <a:off x="492125" y="3573463"/>
            <a:ext cx="4079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11277" name="Rectangle 12"/>
          <p:cNvSpPr>
            <a:spLocks noChangeArrowheads="1"/>
          </p:cNvSpPr>
          <p:nvPr/>
        </p:nvSpPr>
        <p:spPr bwMode="auto">
          <a:xfrm>
            <a:off x="4932363" y="4437063"/>
            <a:ext cx="406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11278" name="Rectangle 13"/>
          <p:cNvSpPr>
            <a:spLocks noChangeArrowheads="1"/>
          </p:cNvSpPr>
          <p:nvPr/>
        </p:nvSpPr>
        <p:spPr bwMode="auto">
          <a:xfrm>
            <a:off x="8316913" y="3346450"/>
            <a:ext cx="40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11279" name="Text Box 14"/>
          <p:cNvSpPr txBox="1">
            <a:spLocks noChangeArrowheads="1"/>
          </p:cNvSpPr>
          <p:nvPr/>
        </p:nvSpPr>
        <p:spPr bwMode="auto">
          <a:xfrm>
            <a:off x="3013075" y="1700213"/>
            <a:ext cx="379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sp>
        <p:nvSpPr>
          <p:cNvPr id="11280" name="Text Box 15"/>
          <p:cNvSpPr txBox="1">
            <a:spLocks noChangeArrowheads="1"/>
          </p:cNvSpPr>
          <p:nvPr/>
        </p:nvSpPr>
        <p:spPr bwMode="auto">
          <a:xfrm>
            <a:off x="3851275" y="1725613"/>
            <a:ext cx="3905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sp>
        <p:nvSpPr>
          <p:cNvPr id="11282" name="Text Box 17"/>
          <p:cNvSpPr txBox="1">
            <a:spLocks noChangeArrowheads="1"/>
          </p:cNvSpPr>
          <p:nvPr/>
        </p:nvSpPr>
        <p:spPr bwMode="auto">
          <a:xfrm>
            <a:off x="5651500" y="5291138"/>
            <a:ext cx="3905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sp>
        <p:nvSpPr>
          <p:cNvPr id="11283" name="Text Box 18"/>
          <p:cNvSpPr txBox="1">
            <a:spLocks noChangeArrowheads="1"/>
          </p:cNvSpPr>
          <p:nvPr/>
        </p:nvSpPr>
        <p:spPr bwMode="auto">
          <a:xfrm>
            <a:off x="3084513" y="3429000"/>
            <a:ext cx="4079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</a:p>
        </p:txBody>
      </p:sp>
      <p:sp>
        <p:nvSpPr>
          <p:cNvPr id="11285" name="Rectangle 20"/>
          <p:cNvSpPr>
            <a:spLocks noChangeArrowheads="1"/>
          </p:cNvSpPr>
          <p:nvPr/>
        </p:nvSpPr>
        <p:spPr bwMode="auto">
          <a:xfrm>
            <a:off x="5219700" y="1700213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</a:p>
        </p:txBody>
      </p:sp>
      <p:sp>
        <p:nvSpPr>
          <p:cNvPr id="11286" name="Rectangle 21"/>
          <p:cNvSpPr>
            <a:spLocks noChangeArrowheads="1"/>
          </p:cNvSpPr>
          <p:nvPr/>
        </p:nvSpPr>
        <p:spPr bwMode="auto">
          <a:xfrm>
            <a:off x="6589713" y="26273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</a:p>
        </p:txBody>
      </p:sp>
      <p:sp>
        <p:nvSpPr>
          <p:cNvPr id="11287" name="Text Box 22"/>
          <p:cNvSpPr txBox="1">
            <a:spLocks noChangeArrowheads="1"/>
          </p:cNvSpPr>
          <p:nvPr/>
        </p:nvSpPr>
        <p:spPr bwMode="auto">
          <a:xfrm>
            <a:off x="1716088" y="2401888"/>
            <a:ext cx="38258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5</a:t>
            </a:r>
          </a:p>
        </p:txBody>
      </p:sp>
      <p:sp>
        <p:nvSpPr>
          <p:cNvPr id="11288" name="Text Box 23"/>
          <p:cNvSpPr txBox="1">
            <a:spLocks noChangeArrowheads="1"/>
          </p:cNvSpPr>
          <p:nvPr/>
        </p:nvSpPr>
        <p:spPr bwMode="auto">
          <a:xfrm>
            <a:off x="3036888" y="2693988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1290" name="Text Box 25"/>
          <p:cNvSpPr txBox="1">
            <a:spLocks noChangeArrowheads="1"/>
          </p:cNvSpPr>
          <p:nvPr/>
        </p:nvSpPr>
        <p:spPr bwMode="auto">
          <a:xfrm>
            <a:off x="4500563" y="1614488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5</a:t>
            </a:r>
          </a:p>
        </p:txBody>
      </p:sp>
      <p:sp>
        <p:nvSpPr>
          <p:cNvPr id="11292" name="Text Box 27"/>
          <p:cNvSpPr txBox="1">
            <a:spLocks noChangeArrowheads="1"/>
          </p:cNvSpPr>
          <p:nvPr/>
        </p:nvSpPr>
        <p:spPr bwMode="auto">
          <a:xfrm>
            <a:off x="5148263" y="2781300"/>
            <a:ext cx="585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12</a:t>
            </a:r>
          </a:p>
        </p:txBody>
      </p:sp>
      <p:sp>
        <p:nvSpPr>
          <p:cNvPr id="11293" name="Text Box 28"/>
          <p:cNvSpPr txBox="1">
            <a:spLocks noChangeArrowheads="1"/>
          </p:cNvSpPr>
          <p:nvPr/>
        </p:nvSpPr>
        <p:spPr bwMode="auto">
          <a:xfrm>
            <a:off x="4211638" y="3068638"/>
            <a:ext cx="581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</a:rPr>
              <a:t>13</a:t>
            </a:r>
          </a:p>
        </p:txBody>
      </p:sp>
      <p:sp>
        <p:nvSpPr>
          <p:cNvPr id="11295" name="Text Box 30"/>
          <p:cNvSpPr txBox="1">
            <a:spLocks noChangeArrowheads="1"/>
          </p:cNvSpPr>
          <p:nvPr/>
        </p:nvSpPr>
        <p:spPr bwMode="auto">
          <a:xfrm>
            <a:off x="6156325" y="37734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8</a:t>
            </a:r>
          </a:p>
        </p:txBody>
      </p:sp>
      <p:sp>
        <p:nvSpPr>
          <p:cNvPr id="11296" name="Text Box 31"/>
          <p:cNvSpPr txBox="1">
            <a:spLocks noChangeArrowheads="1"/>
          </p:cNvSpPr>
          <p:nvPr/>
        </p:nvSpPr>
        <p:spPr bwMode="auto">
          <a:xfrm>
            <a:off x="7524750" y="30543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6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1297" name="Text Box 32"/>
          <p:cNvSpPr txBox="1">
            <a:spLocks noChangeArrowheads="1"/>
          </p:cNvSpPr>
          <p:nvPr/>
        </p:nvSpPr>
        <p:spPr bwMode="auto">
          <a:xfrm>
            <a:off x="7235825" y="4365625"/>
            <a:ext cx="865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10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</TotalTime>
  <Words>254</Words>
  <Application>Microsoft Office PowerPoint</Application>
  <PresentationFormat>Экран (4:3)</PresentationFormat>
  <Paragraphs>125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Оформление по умолчанию</vt:lpstr>
      <vt:lpstr>Формула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Югинформ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</dc:creator>
  <cp:lastModifiedBy>SafiulYI</cp:lastModifiedBy>
  <cp:revision>39</cp:revision>
  <dcterms:created xsi:type="dcterms:W3CDTF">2007-12-02T13:05:36Z</dcterms:created>
  <dcterms:modified xsi:type="dcterms:W3CDTF">2018-02-06T18:03:09Z</dcterms:modified>
</cp:coreProperties>
</file>