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2" r:id="rId4"/>
    <p:sldId id="263" r:id="rId5"/>
    <p:sldId id="303" r:id="rId6"/>
    <p:sldId id="304" r:id="rId7"/>
    <p:sldId id="305" r:id="rId8"/>
    <p:sldId id="265" r:id="rId9"/>
    <p:sldId id="266" r:id="rId10"/>
    <p:sldId id="268" r:id="rId11"/>
    <p:sldId id="267" r:id="rId12"/>
    <p:sldId id="271" r:id="rId13"/>
    <p:sldId id="272" r:id="rId14"/>
    <p:sldId id="276" r:id="rId15"/>
    <p:sldId id="277" r:id="rId16"/>
    <p:sldId id="279" r:id="rId17"/>
    <p:sldId id="274" r:id="rId18"/>
    <p:sldId id="275" r:id="rId19"/>
    <p:sldId id="278" r:id="rId20"/>
    <p:sldId id="293" r:id="rId21"/>
    <p:sldId id="294" r:id="rId22"/>
    <p:sldId id="295" r:id="rId23"/>
    <p:sldId id="296" r:id="rId24"/>
    <p:sldId id="297" r:id="rId25"/>
    <p:sldId id="298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9" r:id="rId35"/>
    <p:sldId id="300" r:id="rId36"/>
    <p:sldId id="301" r:id="rId37"/>
    <p:sldId id="302" r:id="rId38"/>
    <p:sldId id="280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4796400-4CAA-4E84-80C9-CCD80BFFABD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D1E04FC-3031-47BA-8D66-2A7B2F31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5CE53-4B14-4FF4-A680-4326BF959110}" type="slidenum">
              <a:rPr lang="ru-RU">
                <a:cs typeface="Arial" pitchFamily="34" charset="0"/>
              </a:rPr>
              <a:pPr/>
              <a:t>33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C6AD-45D4-4F2E-8CC1-2CFE3021763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EEA55F-1A90-4584-B9D4-810205799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3BF1-67F0-4A77-B099-8ECE4B76BB6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860D-A241-40CD-A27B-21F9A1B2E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C5FC-6E68-41EE-B480-1C5CAD38472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D43-C23C-4E3F-B936-4C6431FC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468B-4D2C-4CA2-829C-851B9FDD9F3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E370-03A6-4953-B6AB-F194C0896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C7AC-CFF6-4F72-9A49-F564BB1D2CA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3716-4CEA-4608-944D-F70119138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F3C6-3219-4049-8196-41568747D95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A3D9-4B7F-40F1-B0B3-859BE416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232C48-7DE9-4772-85EA-32CAD69C60D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EA8545-9D86-4136-A372-DBDCF2C8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B550-8D92-477E-BB04-433CCD22F0F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9E04-410E-48B0-92D4-E3DA050A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332B-9CF2-4A2C-A387-862DE7B9807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87E3-2EDB-4C87-A8D7-07087680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09-975D-4FDD-A15B-E4D7BC53E5A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26E2-3CDE-4539-8317-8A1DE2FCF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466F-01C9-4C3F-9345-2CB0A4BE1BB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87B9-5EC9-4B14-B94F-B76D65812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1BD48-820E-49E9-928C-450BF92F9C0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3214F-3B98-43CC-AC74-C71BE1C34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8" r:id="rId5"/>
    <p:sldLayoutId id="2147483699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8.xml"/><Relationship Id="rId5" Type="http://schemas.openxmlformats.org/officeDocument/2006/relationships/slide" Target="slide12.xml"/><Relationship Id="rId10" Type="http://schemas.openxmlformats.org/officeDocument/2006/relationships/slide" Target="slide34.xml"/><Relationship Id="rId4" Type="http://schemas.openxmlformats.org/officeDocument/2006/relationships/slide" Target="slide11.xml"/><Relationship Id="rId9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28625" y="2000250"/>
            <a:ext cx="8458200" cy="117951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Региональная проверочная работа (РПР) по математике 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и 8 классы</a:t>
            </a:r>
            <a:endParaRPr lang="ru-RU" sz="4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№4</a:t>
            </a:r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624168"/>
            <a:ext cx="9144000" cy="4901176"/>
          </a:xfrm>
          <a:blipFill rotWithShape="1">
            <a:blip r:embed="rId2"/>
            <a:stretch>
              <a:fillRect t="-2736"/>
            </a:stretch>
          </a:blipFill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endParaRPr lang="ru-RU" dirty="0">
              <a:noFill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" name="Выноска со стрелкой вверх 4">
            <a:hlinkClick r:id="rId3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№5</a:t>
            </a:r>
            <a:endParaRPr lang="ru-RU" smtClean="0"/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844824"/>
            <a:ext cx="8892480" cy="4729712"/>
          </a:xfrm>
          <a:blipFill rotWithShape="1">
            <a:blip r:embed="rId2"/>
            <a:stretch>
              <a:fillRect t="-1289" r="-2330"/>
            </a:stretch>
          </a:blipFill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endParaRPr lang="ru-RU" dirty="0">
              <a:noFill/>
            </a:endParaRPr>
          </a:p>
        </p:txBody>
      </p:sp>
      <p:sp>
        <p:nvSpPr>
          <p:cNvPr id="4" name="Выноска со стрелкой вверх 3">
            <a:hlinkClick r:id="rId3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2214563" y="28336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стало верным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75" y="2786063"/>
            <a:ext cx="285750" cy="28575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№6, 8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893175" cy="5160963"/>
          </a:xfrm>
        </p:spPr>
        <p:txBody>
          <a:bodyPr/>
          <a:lstStyle/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магазине магнитофон стоит 1700 рублей, а на рынке – на 30% дешевле. Сколько стоит магнитофон на рынке?</a:t>
            </a:r>
          </a:p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выпечки 6 тортов необходимо взять 4 стакана муки. Сколько стаканов муки надо взять для выпечки 15 тортов?</a:t>
            </a:r>
          </a:p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двух городов, расстояние между которыми 750 км, одновременно вышли навстречу друг другу два поезда. Один прошел 350 км, а другой – на 25 км меньше. На каком расстоянии друг от друга находятся поезда?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 fontScale="925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Известно, что в школе 25% учеников изучают французский язык, а оставшиеся 240 человек – английский. Сколько всего учеников в школе?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У Маши и Вити вместе 29 конфет. У Вити на 7 конфет меньше, чем у Маши. Сколько конфет у Вити?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После уценки телевизора новая цена составила 0,7 старой цены. На сколько процентов уменьшилась цена телевизора в результате уценки?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Слева от забора паслись 5 лошадей, и справа от забора паслись 5 лошадей. Две лошади перепрыгнули через забор слева направо. На сколько теперь лошадей больше справа от забора, чем слева?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№6, 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8) Товар на распродаже уценили на 30%, при этом он стал стоить 2100 рублей. Сколько рублей стоил товар до распродажи?</a:t>
            </a:r>
          </a:p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9) В первой коробке на 7 карандашей больше, чем во второй, а всего в этих двух коробках 29 карандашей. Сколько карандашей в первой коробке?</a:t>
            </a:r>
          </a:p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10) Число больных гриппом в школе уменьшилось за месяц в четыре раза. На сколько процентов уменьшилось число больных гриппом?</a:t>
            </a: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№6, 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11) В двенадцатиэтажном доме 1 подъезд. На каждом этаже – семь квартир. На каком этаже квартира номер 58?</a:t>
            </a:r>
          </a:p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12) В 8 часов утра Сережа ушел в школу и вернулся домой в 2 часа дня. Сколько часов Сережи не было дома?</a:t>
            </a: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№6, 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-108520" y="1412776"/>
            <a:ext cx="9252520" cy="5832648"/>
          </a:xfrm>
          <a:blipFill rotWithShape="1">
            <a:blip r:embed="rId2"/>
            <a:stretch>
              <a:fillRect l="-1120" t="-1672"/>
            </a:stretch>
          </a:blipFill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endParaRPr lang="ru-RU" dirty="0">
              <a:noFill/>
            </a:endParaRPr>
          </a:p>
        </p:txBody>
      </p:sp>
      <p:sp>
        <p:nvSpPr>
          <p:cNvPr id="4" name="Выноска со стрелкой вверх 3">
            <a:hlinkClick r:id="rId3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048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№9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Расстояние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36 км по озеру моторная лодка преодолевает за 4 часа. Точно такое же расстояние по течению реки она преодолевает за 3 часа. Найдите скорость течения реки. Запишите решение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Два взрослых медведя и пять медвежат вместе имеют массу одного медвежонка 35 кг. Запишите решение и ответ.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Билет на спектакль стоит для взрослого 300 руб., для школьника – половину стоимости взрослого билета, а для дошкольника – четверть стоимости взрослого билета. Сколько рублей должны заплатить за билет два школьника, три дошкольника и сопровождающий их взрослый? Запишите решение и ответ.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№10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У Маши 22 марки, у Феди на 15 марок больше, чем у Маши, а у Коли – на 14 марок меньше, чем у Маши и Феди вместе. Сколько всего марок у ребят? Запишите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Утка съедает 600г корма за 3 дня, а курица – за 6 дней. За сколько дней съедят 600г корма утка и курица вместе? Запишите решение и ответ.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Из двух городов друг навстречу другу одновременно выехали два автомобиля по одной дороге. Расстояние между городами 440 км. Скорость первого автомобиля 60 км/ч, скорость второго – 50 км/ч. Через сколько часов после выезда автомобили встретились? Запишите решение и ответ.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№10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Малыш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вдвоем съели 18 плюшек,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фрёкен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Бок съела на столько же плюшек больше, чем Малыш, на сколько меньше, чем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Сколько плюшек съела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фрёкен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Бок? Запишите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</a:t>
            </a: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№10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выполнению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4013"/>
            <a:ext cx="9144000" cy="490061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60 минут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заданий: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изменения ответа: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зачеркнуть и записать рядом новый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пользоваться: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учебниками</a:t>
            </a:r>
          </a:p>
          <a:p>
            <a:pPr marL="3668713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рабочими тетрадями</a:t>
            </a:r>
          </a:p>
          <a:p>
            <a:pPr marL="3668713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справочниками</a:t>
            </a:r>
          </a:p>
          <a:p>
            <a:pPr marL="3668713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калькулятором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пользоваться: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черновиком (его записи не проверяются и не оцениваются)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совещании руководителей РМО по математике было принято 2 решения: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Продлить выполнение работы до 90 минут (2 урока);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Записывать единицы измерения в ответе.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945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412875"/>
            <a:ext cx="2643188" cy="2944813"/>
          </a:xfrm>
        </p:spPr>
        <p:txBody>
          <a:bodyPr>
            <a:normAutofit fontScale="925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диаграмме показано, сколько пирожков съедал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Робин-Бобин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каждый день недели.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pic>
        <p:nvPicPr>
          <p:cNvPr id="24581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214438"/>
            <a:ext cx="635793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285750" y="457200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Сколько пирожков Робин-Бобин съел в четверг?</a:t>
            </a: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285750" y="5214938"/>
            <a:ext cx="8072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Сколько всего пирожков Робин-Бобин съел за три первых дня недели?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71438"/>
            <a:ext cx="3384550" cy="549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857250"/>
            <a:ext cx="3429000" cy="2944813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диаграмме представлена численность населения некоторых городов России (в тысячах человек).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0" y="378618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/>
              <a:t>Пользуясь диа-</a:t>
            </a:r>
          </a:p>
          <a:p>
            <a:pPr marL="514350" indent="-514350"/>
            <a:r>
              <a:rPr lang="ru-RU" sz="2800"/>
              <a:t>граммой, ответьте на вопросы. 1) В каком городе численность населения составляет 473 695 человек?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0" y="54292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2) В каком из перечисленных на диаграмме городов численность населения больше, чем в Пскове, но меньше, чем в Кирове?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rcRect l="21413" t="37109" r="43997" b="21875"/>
          <a:stretch>
            <a:fillRect/>
          </a:stretch>
        </p:blipFill>
        <p:spPr bwMode="auto">
          <a:xfrm>
            <a:off x="3500438" y="571500"/>
            <a:ext cx="56435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-71438"/>
            <a:ext cx="3384550" cy="549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857250"/>
            <a:ext cx="8715375" cy="2944813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Завуч подвёл итоги контрольной работы по математике в шестых классах. Результаты показаны на круговой диаграмме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0" y="4760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Каких отметок меньше всего: двоек, троек, четвёрок или пятёрок? 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/>
          <a:srcRect l="25256" t="32227" r="45094" b="42383"/>
          <a:stretch>
            <a:fillRect/>
          </a:stretch>
        </p:blipFill>
        <p:spPr bwMode="auto">
          <a:xfrm>
            <a:off x="2143125" y="2000250"/>
            <a:ext cx="5489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0" y="5761038"/>
            <a:ext cx="8929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Сколько учеников получили тройку, если работу писало 200 человек?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1438"/>
            <a:ext cx="3384550" cy="549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2875" y="857250"/>
            <a:ext cx="9001125" cy="294481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диаграмме показана среднемесячная температура воздуха в Симферополе за каждый месяц 1988 года. По горизонтали указываются месяцы, по вертикали - температура в градусах Цельсия.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 l="22511" t="37109" r="45094" b="42383"/>
          <a:stretch>
            <a:fillRect/>
          </a:stretch>
        </p:blipFill>
        <p:spPr bwMode="auto">
          <a:xfrm>
            <a:off x="785813" y="2571750"/>
            <a:ext cx="68246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487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 spc="25" dirty="0">
                <a:solidFill>
                  <a:srgbClr val="000000"/>
                </a:solidFill>
                <a:latin typeface="Times New Roman"/>
                <a:ea typeface="Book Antiqua"/>
                <a:cs typeface="Times New Roman"/>
              </a:rPr>
              <a:t>1) В каком месяце 1988 года среднемесячная температура была самой низкой?</a:t>
            </a:r>
            <a:endParaRPr lang="ru-RU" sz="2800" spc="35" dirty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43563"/>
            <a:ext cx="86439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0000"/>
              </a:buClr>
              <a:buSzPts val="1100"/>
              <a:tabLst>
                <a:tab pos="443230" algn="l"/>
              </a:tabLst>
              <a:defRPr/>
            </a:pPr>
            <a:r>
              <a:rPr lang="ru-RU" sz="2800" spc="25" dirty="0">
                <a:solidFill>
                  <a:srgbClr val="000000"/>
                </a:solidFill>
                <a:latin typeface="Times New Roman"/>
                <a:ea typeface="Book Antiqua"/>
                <a:cs typeface="Times New Roman"/>
              </a:rPr>
              <a:t>2) В каком месяце второй половины 1988 года среднемесячная температура была самой высокой?</a:t>
            </a:r>
            <a:endParaRPr lang="ru-RU" sz="2800" spc="25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71438"/>
            <a:ext cx="3384550" cy="549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42875" y="857250"/>
            <a:ext cx="9001125" cy="17859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течение недели гном отмечал на диаграмме, сколько драгоценных камней он на­шёл за день. Но часть диаграммы сгорела. Он только помнит, что в пятницу было на 2 больше, чем в среду, а в четверг было 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8679" name="Picture 2" descr="image14"/>
          <p:cNvPicPr>
            <a:picLocks noChangeAspect="1" noChangeArrowheads="1"/>
          </p:cNvPicPr>
          <p:nvPr/>
        </p:nvPicPr>
        <p:blipFill>
          <a:blip r:embed="rId2"/>
          <a:srcRect l="13193" t="17845" r="7648" b="55264"/>
          <a:stretch>
            <a:fillRect/>
          </a:stretch>
        </p:blipFill>
        <p:spPr bwMode="auto">
          <a:xfrm>
            <a:off x="3357563" y="2857500"/>
            <a:ext cx="578643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10"/>
          <p:cNvSpPr>
            <a:spLocks noChangeArrowheads="1"/>
          </p:cNvSpPr>
          <p:nvPr/>
        </p:nvSpPr>
        <p:spPr bwMode="auto">
          <a:xfrm>
            <a:off x="357188" y="3643313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Сколько всего драгоценных камней нашёл гном с понедельника по четверг?</a:t>
            </a:r>
          </a:p>
        </p:txBody>
      </p:sp>
      <p:sp>
        <p:nvSpPr>
          <p:cNvPr id="28681" name="Прямоугольник 11"/>
          <p:cNvSpPr>
            <a:spLocks noChangeArrowheads="1"/>
          </p:cNvSpPr>
          <p:nvPr/>
        </p:nvSpPr>
        <p:spPr bwMode="auto">
          <a:xfrm>
            <a:off x="142875" y="585787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Сколько драгоценных камней нашёл гном за неделю?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71438"/>
            <a:ext cx="3384550" cy="549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294481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Маленький Мук получает жалование от султана золотыми и серебряными монетами. На диаграмме показано, сколько золотых и серебряных монет получил Маленький Мук в каждый день недели. в градусах Цельсия.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№11</a:t>
            </a:r>
            <a:endParaRPr lang="ru-RU" smtClean="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2"/>
          <a:srcRect l="18118" t="43471" r="43459" b="30809"/>
          <a:stretch>
            <a:fillRect/>
          </a:stretch>
        </p:blipFill>
        <p:spPr bwMode="auto">
          <a:xfrm>
            <a:off x="0" y="2357438"/>
            <a:ext cx="6643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4786313"/>
            <a:ext cx="892968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Каких монет Маленький Мук получил со среды по пятницу больше: золотых или серебряных?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всего золотых монет получил Маленький Мук за неделю?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2"/>
          <a:srcRect l="18118" t="69191" r="67422" b="23828"/>
          <a:stretch>
            <a:fillRect/>
          </a:stretch>
        </p:blipFill>
        <p:spPr bwMode="auto">
          <a:xfrm>
            <a:off x="6643688" y="3143250"/>
            <a:ext cx="25003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 со стрелкой вверх 14">
            <a:hlinkClick r:id="rId3" action="ppaction://hlinksldjump"/>
          </p:cNvPr>
          <p:cNvSpPr/>
          <p:nvPr/>
        </p:nvSpPr>
        <p:spPr>
          <a:xfrm>
            <a:off x="6858000" y="6143625"/>
            <a:ext cx="1911350" cy="5762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2065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159125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12.1) Периметр прямоугольника равен 72 см, а одна его сторона в пять раз больше другой. Чему равна площадь прямоугольника?</a:t>
            </a:r>
          </a:p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12.2) Периметр треугольника АДЕ равен 50 см. Сторона АД = 12 см, сторона АЕ больше стороны АД на 10 см. Найдите длину стороны ДЕ?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230438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рисунке изображены окружности с центрами в точках А и В. Радиус самой маленькой окружности - 1 см, следующей - 2 см, затем - 3 см и т.д. Муха ползёт из точки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 должна побывать в точке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pic>
        <p:nvPicPr>
          <p:cNvPr id="31749" name="Picture 2" descr="image2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3929063" y="3500438"/>
            <a:ext cx="5214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3643313"/>
          <a:ext cx="3429000" cy="3214687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32147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164465" algn="l"/>
                        </a:tabLst>
                      </a:pPr>
                      <a:r>
                        <a:rPr lang="en-US" sz="2800" u="none" strike="noStrike" spc="3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1) </a:t>
                      </a:r>
                      <a:r>
                        <a:rPr lang="ru-RU" sz="2800" u="none" strike="noStrike" spc="3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Нарисуйте </a:t>
                      </a:r>
                      <a:r>
                        <a:rPr lang="ru-RU" sz="2800" u="none" strike="noStrike" spc="3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самый короткий путь мухи.</a:t>
                      </a:r>
                      <a:endParaRPr lang="ru-RU" sz="2800" u="none" strike="noStrike" spc="35" dirty="0">
                        <a:latin typeface="Times New Roman" pitchFamily="18" charset="0"/>
                        <a:ea typeface="Book Antiqua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170815" algn="l"/>
                        </a:tabLst>
                      </a:pPr>
                      <a:r>
                        <a:rPr lang="en-US" sz="2800" u="none" strike="noStrike" spc="3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2)</a:t>
                      </a:r>
                      <a:r>
                        <a:rPr lang="en-US" sz="2800" u="none" strike="noStrike" spc="35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 </a:t>
                      </a:r>
                      <a:r>
                        <a:rPr lang="ru-RU" sz="2800" u="none" strike="noStrike" spc="3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Найдите </a:t>
                      </a:r>
                      <a:r>
                        <a:rPr lang="ru-RU" sz="2800" u="none" strike="noStrike" spc="3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длину этого пути.</a:t>
                      </a:r>
                      <a:endParaRPr lang="ru-RU" sz="2800" u="none" strike="noStrike" spc="35" dirty="0">
                        <a:latin typeface="Times New Roman" pitchFamily="18" charset="0"/>
                        <a:ea typeface="Book Antiqua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31591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Пловцы соревнуются в бассейне, длина которого 50 метров. Если дистанция превышает 50 метров, то они проплывают от старта к противоположной стороне бассейна, затем разворачиваются и плывут обратно к старту и так далее. На дне бассейна нанесены отметки, разделяющие дорожку на 10 равных частей.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pic>
        <p:nvPicPr>
          <p:cNvPr id="32773" name="Picture 2" descr="image4"/>
          <p:cNvPicPr>
            <a:picLocks noChangeAspect="1" noChangeArrowheads="1"/>
          </p:cNvPicPr>
          <p:nvPr/>
        </p:nvPicPr>
        <p:blipFill>
          <a:blip r:embed="rId2"/>
          <a:srcRect r="6168"/>
          <a:stretch>
            <a:fillRect/>
          </a:stretch>
        </p:blipFill>
        <p:spPr bwMode="auto">
          <a:xfrm>
            <a:off x="2928938" y="3500438"/>
            <a:ext cx="62150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214313" y="3571875"/>
            <a:ext cx="2643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Сколько раз пловцу потребуется переплыть бассейн, если его дистанция равна 200 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31591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2) Покажите на рисунке, где будет находиться спортсмен, проплывший 65 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 l="34041" t="31250" r="16544" b="25781"/>
          <a:stretch>
            <a:fillRect/>
          </a:stretch>
        </p:blipFill>
        <p:spPr bwMode="auto">
          <a:xfrm>
            <a:off x="214313" y="2286000"/>
            <a:ext cx="86217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варианта </a:t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проверочной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24013"/>
            <a:ext cx="8748712" cy="49006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заданий: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с кратким ответом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(12 заданий)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1-5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                              записать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11.1;        11.2           только ответ        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 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баллов)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12.1;        12.2           (1 балл)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с полным решением:</a:t>
            </a:r>
          </a:p>
          <a:p>
            <a:pPr marL="52863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 9, 10, 14           записать решение и ответ (2 балла)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945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203575" y="2636838"/>
            <a:ext cx="360363" cy="2663825"/>
          </a:xfrm>
          <a:prstGeom prst="rightBrac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0" y="1071563"/>
            <a:ext cx="5000625" cy="137318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парке, имеющем размеры 306 м на 209 м, есть два одинаковых прямоугольных пруда, а также дорожки шириной 3 м (см. план парка).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 l="27452" t="20508" r="46193" b="19922"/>
          <a:stretch>
            <a:fillRect/>
          </a:stretch>
        </p:blipFill>
        <p:spPr bwMode="auto">
          <a:xfrm>
            <a:off x="4929188" y="701675"/>
            <a:ext cx="40005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3714750"/>
          <a:ext cx="4810125" cy="785813"/>
        </p:xfrm>
        <a:graphic>
          <a:graphicData uri="http://schemas.openxmlformats.org/drawingml/2006/table">
            <a:tbl>
              <a:tblPr/>
              <a:tblGrid>
                <a:gridCol w="4810125"/>
              </a:tblGrid>
              <a:tr h="78581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83515" algn="l"/>
                        </a:tabLst>
                      </a:pPr>
                      <a:r>
                        <a:rPr lang="ru-RU" sz="2400" u="none" strike="noStrike" spc="2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1) Найдите </a:t>
                      </a:r>
                      <a:r>
                        <a:rPr lang="ru-RU" sz="2400" u="none" strike="noStrike" spc="2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 Antiqua"/>
                          <a:cs typeface="Times New Roman" pitchFamily="18" charset="0"/>
                        </a:rPr>
                        <a:t>площадь каждого из прудов.</a:t>
                      </a:r>
                      <a:endParaRPr lang="ru-RU" sz="2400" u="none" strike="noStrike" spc="25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4643438"/>
          <a:ext cx="5143500" cy="3059112"/>
        </p:xfrm>
        <a:graphic>
          <a:graphicData uri="http://schemas.openxmlformats.org/drawingml/2006/table">
            <a:tbl>
              <a:tblPr/>
              <a:tblGrid>
                <a:gridCol w="5143500"/>
              </a:tblGrid>
              <a:tr h="30591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75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427038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 Antiqua" pitchFamily="18" charset="0"/>
                          <a:cs typeface="Times New Roman" pitchFamily="18" charset="0"/>
                        </a:rPr>
                        <a:t>2) Изобразите на плане маршрут для прогулки, начинающийся в точке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man Old Style" pitchFamily="18" charset="0"/>
                          <a:cs typeface="Times New Roman" pitchFamily="18" charset="0"/>
                        </a:rPr>
                        <a:t>А,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 Antiqua" pitchFamily="18" charset="0"/>
                          <a:cs typeface="Times New Roman" pitchFamily="18" charset="0"/>
                        </a:rPr>
                        <a:t> заканчивающийся в точке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man Old Style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 Antiqua" pitchFamily="18" charset="0"/>
                          <a:cs typeface="Times New Roman" pitchFamily="18" charset="0"/>
                        </a:rPr>
                        <a:t> и проходящий по всем дорожкам парка ровно один раз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 Antiqua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3159125"/>
          </a:xfrm>
        </p:spPr>
        <p:txBody>
          <a:bodyPr/>
          <a:lstStyle/>
          <a:p>
            <a:pPr marL="565150" indent="-45720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Илья Муромец, Добрыня Никитич и Алёша Попович вышли из точки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Илья Муромец прошёл три версты на запад и одну на юг, Добрыня Никитич прошёл четыре версты на юг, а Алёша Попович прошёл две версты на север и две на восток.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lum bright="-14000" contrast="-12000"/>
          </a:blip>
          <a:srcRect l="23061" t="35156" r="43448" b="29688"/>
          <a:stretch>
            <a:fillRect/>
          </a:stretch>
        </p:blipFill>
        <p:spPr bwMode="auto">
          <a:xfrm>
            <a:off x="3571875" y="3654425"/>
            <a:ext cx="54292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3857625"/>
          <a:ext cx="3143250" cy="2560638"/>
        </p:xfrm>
        <a:graphic>
          <a:graphicData uri="http://schemas.openxmlformats.org/drawingml/2006/table">
            <a:tbl>
              <a:tblPr/>
              <a:tblGrid>
                <a:gridCol w="3143250"/>
              </a:tblGrid>
              <a:tr h="2500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433388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ook Antiqua" pitchFamily="18" charset="0"/>
                          <a:cs typeface="Times New Roman" pitchFamily="18" charset="0"/>
                        </a:rPr>
                        <a:t>1) Отметьте, где находятся богатыри.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433388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2) Кто из богатырей находится ближе всех к точке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А?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3017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схеме отмечены города и соединяющие их дороги. Около каждой дороги указано расстояние между городами по этой дороге в километрах.</a:t>
            </a:r>
          </a:p>
          <a:p>
            <a:pPr marL="566737" indent="-457200" eaLnBrk="1" hangingPunct="1">
              <a:buFont typeface="Georgia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686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6870" name="Прямоугольник 7"/>
          <p:cNvSpPr>
            <a:spLocks noChangeArrowheads="1"/>
          </p:cNvSpPr>
          <p:nvPr/>
        </p:nvSpPr>
        <p:spPr bwMode="auto">
          <a:xfrm>
            <a:off x="214313" y="3357563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Обведите самый короткий путь из города В в город И.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Чему равна длина этого пути?</a:t>
            </a:r>
          </a:p>
        </p:txBody>
      </p:sp>
      <p:pic>
        <p:nvPicPr>
          <p:cNvPr id="36871" name="Picture 2" descr="imag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2418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28551" t="42969" r="48390" b="16992"/>
          <a:stretch>
            <a:fillRect/>
          </a:stretch>
        </p:blipFill>
        <p:spPr bwMode="auto">
          <a:xfrm>
            <a:off x="5703888" y="3286125"/>
            <a:ext cx="34401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3017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Единственная дорога из дома в магазин пролегает через парк и состоит из 8 одинаковых частей (см. рис.).</a:t>
            </a:r>
          </a:p>
          <a:p>
            <a:pPr marL="566737" indent="-457200" eaLnBrk="1" hangingPunct="1">
              <a:buFont typeface="Georgia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7893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endParaRPr lang="ru-RU" smtClean="0"/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0" y="3286125"/>
            <a:ext cx="6072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Папа вышел из дома, прошёл 600 м, и у него ветром сдуло шляпу с головы. Нарисуйте траекторию папиного движения и отметьте точку, где находился папа в момент, когда шляпу сдуло ветром.</a:t>
            </a:r>
          </a:p>
        </p:txBody>
      </p:sp>
      <p:sp>
        <p:nvSpPr>
          <p:cNvPr id="37896" name="Прямоугольник 8"/>
          <p:cNvSpPr>
            <a:spLocks noChangeArrowheads="1"/>
          </p:cNvSpPr>
          <p:nvPr/>
        </p:nvSpPr>
        <p:spPr bwMode="auto">
          <a:xfrm>
            <a:off x="0" y="1857375"/>
            <a:ext cx="8929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Перед Новым годом папа дважды за день ходил в магазин за продуктами и возвращался домой. Какой суммарный путь за это время прошёл папа?</a:t>
            </a:r>
          </a:p>
        </p:txBody>
      </p:sp>
      <p:sp>
        <p:nvSpPr>
          <p:cNvPr id="10" name="Выноска со стрелкой вверх 9">
            <a:hlinkClick r:id="rId4" action="ppaction://hlinksldjump"/>
          </p:cNvPr>
          <p:cNvSpPr/>
          <p:nvPr/>
        </p:nvSpPr>
        <p:spPr>
          <a:xfrm>
            <a:off x="2500313" y="60721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159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Деревянный куб со стороной 30 см распилили на маленькие кубики со стороной 10 см. Из них сложили параллелепипед 5 кубиков в длину, 2 в ширину и 2 в высоту. Сколько кубиков осталось?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891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№13</a:t>
            </a:r>
            <a:endParaRPr lang="ru-RU" smtClean="0"/>
          </a:p>
        </p:txBody>
      </p:sp>
      <p:pic>
        <p:nvPicPr>
          <p:cNvPr id="38917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357563"/>
            <a:ext cx="27860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472488" cy="2159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Игральные кубики сложили в брикет (см. фото). Сколько кубиков в брикете?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№13</a:t>
            </a:r>
            <a:endParaRPr lang="ru-RU" smtClean="0"/>
          </a:p>
        </p:txBody>
      </p:sp>
      <p:pic>
        <p:nvPicPr>
          <p:cNvPr id="39941" name="Picture 2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357438"/>
            <a:ext cx="442912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500063" y="1428750"/>
            <a:ext cx="8472487" cy="18573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Сахар почти съели (см. фото). Но видно, что в пачке помещается 3 куска сахара в высоту, 4 куска в ширину и 6 в длину. Сколько кусков сахара помещается в целой пачке?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096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№13</a:t>
            </a:r>
            <a:endParaRPr lang="ru-RU" smtClean="0"/>
          </a:p>
        </p:txBody>
      </p:sp>
      <p:pic>
        <p:nvPicPr>
          <p:cNvPr id="40965" name="Picture 2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214688"/>
            <a:ext cx="35718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428750"/>
            <a:ext cx="8472487" cy="1857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Большой куб распилили на одинаковые маленькие кубики, сторона каждого из кото­рых равна 7 см. Затем из всех полученных маленьких кубиков сложили такую фигуру I (см. рис.). Чему равна сторона исходного большого куба?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198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№13</a:t>
            </a:r>
            <a:endParaRPr lang="ru-RU" smtClean="0"/>
          </a:p>
        </p:txBody>
      </p:sp>
      <p:pic>
        <p:nvPicPr>
          <p:cNvPr id="41989" name="Picture 2" descr="imag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43313"/>
            <a:ext cx="435768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верх 6">
            <a:hlinkClick r:id="rId3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кирпичей длина которых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см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ширина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см и высота 5 см,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сложили куб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ребро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 90 см. 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кирпичей на это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затрачено? Запишите решение и ответ.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Семен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читал книгу и запомнил номер страницы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остановился. Это трехзначное число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причем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цифры этого числа различны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Семен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знает ,что каждая следующая цифра этого числа делится без остатка на предыдущую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что номер предыдущей страницы четный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странице остановился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Семен? Найдите номер страницы и объясните, как вы его нашли.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301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№14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401050" cy="2730500"/>
          </a:xfrm>
        </p:spPr>
        <p:txBody>
          <a:bodyPr>
            <a:noAutofit/>
          </a:bodyPr>
          <a:lstStyle/>
          <a:p>
            <a:pPr marL="109728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загадочном калькуляторе 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волшебная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кнопка при нажатии которой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числу на экране прибавляется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сумма цифр. Сначала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экране было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затем много раз нажимали волшебную кнопку Могла ли при этом в какой-то момент на экране появится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3333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Запишите решение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№14</a:t>
            </a:r>
            <a:endParaRPr lang="ru-RU" smtClean="0"/>
          </a:p>
        </p:txBody>
      </p:sp>
      <p:grpSp>
        <p:nvGrpSpPr>
          <p:cNvPr id="44037" name="Группа 10"/>
          <p:cNvGrpSpPr>
            <a:grpSpLocks/>
          </p:cNvGrpSpPr>
          <p:nvPr/>
        </p:nvGrpSpPr>
        <p:grpSpPr bwMode="auto">
          <a:xfrm>
            <a:off x="6429375" y="4500563"/>
            <a:ext cx="2182813" cy="2197100"/>
            <a:chOff x="3348038" y="4584700"/>
            <a:chExt cx="2182812" cy="2197100"/>
          </a:xfrm>
        </p:grpSpPr>
        <p:sp>
          <p:nvSpPr>
            <p:cNvPr id="2" name="Куб 1"/>
            <p:cNvSpPr/>
            <p:nvPr/>
          </p:nvSpPr>
          <p:spPr>
            <a:xfrm>
              <a:off x="3779838" y="4837112"/>
              <a:ext cx="1728787" cy="172878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042" name="TextBox 6"/>
            <p:cNvSpPr txBox="1">
              <a:spLocks noChangeArrowheads="1"/>
            </p:cNvSpPr>
            <p:nvPr/>
          </p:nvSpPr>
          <p:spPr bwMode="auto">
            <a:xfrm>
              <a:off x="3916363" y="4584700"/>
              <a:ext cx="3349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ru-RU"/>
            </a:p>
          </p:txBody>
        </p:sp>
        <p:sp>
          <p:nvSpPr>
            <p:cNvPr id="44043" name="TextBox 8"/>
            <p:cNvSpPr txBox="1">
              <a:spLocks noChangeArrowheads="1"/>
            </p:cNvSpPr>
            <p:nvPr/>
          </p:nvSpPr>
          <p:spPr bwMode="auto">
            <a:xfrm>
              <a:off x="3348038" y="5695950"/>
              <a:ext cx="327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endParaRPr lang="ru-RU"/>
            </a:p>
          </p:txBody>
        </p:sp>
        <p:sp>
          <p:nvSpPr>
            <p:cNvPr id="44044" name="TextBox 9"/>
            <p:cNvSpPr txBox="1">
              <a:spLocks noChangeArrowheads="1"/>
            </p:cNvSpPr>
            <p:nvPr/>
          </p:nvSpPr>
          <p:spPr bwMode="auto">
            <a:xfrm>
              <a:off x="5076825" y="5229225"/>
              <a:ext cx="3397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ru-RU"/>
            </a:p>
          </p:txBody>
        </p:sp>
        <p:sp>
          <p:nvSpPr>
            <p:cNvPr id="44045" name="TextBox 10"/>
            <p:cNvSpPr txBox="1">
              <a:spLocks noChangeArrowheads="1"/>
            </p:cNvSpPr>
            <p:nvPr/>
          </p:nvSpPr>
          <p:spPr bwMode="auto">
            <a:xfrm>
              <a:off x="5172075" y="6411913"/>
              <a:ext cx="3587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  <a:endParaRPr lang="ru-RU"/>
            </a:p>
          </p:txBody>
        </p:sp>
      </p:grpSp>
      <p:cxnSp>
        <p:nvCxnSpPr>
          <p:cNvPr id="12" name="Прямая соединительная линия 11"/>
          <p:cNvCxnSpPr>
            <a:endCxn id="2" idx="2"/>
          </p:cNvCxnSpPr>
          <p:nvPr/>
        </p:nvCxnSpPr>
        <p:spPr>
          <a:xfrm flipH="1">
            <a:off x="6861175" y="5145088"/>
            <a:ext cx="1296988" cy="688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063" y="4143375"/>
            <a:ext cx="6000750" cy="2713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На кубе отмечены три вершины – точки А, В и D и середина ребра точка Т (см. рис.).Кратчайший путь от точки А до точки Т по поверхности куба равен 6 см .Какова длина кратчайшего пути по поверхности куба от точки В до точки D?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заданий по содержанию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288" y="1624013"/>
            <a:ext cx="8229600" cy="490061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412875"/>
          <a:ext cx="8280920" cy="495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696744"/>
              </a:tblGrid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задания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1-3, 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«Делимость чисел»,  «обыкновенная дробь»,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«десятичная дробь»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Нахождение части числа и числа по его части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Уравнение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6, 8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Текстовые задачи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 </a:t>
                      </a:r>
                      <a:endParaRPr lang="ru-RU" sz="20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Значение арифметического выражения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Задача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 практического характера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Таблицы, диаграммы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Практическая задача на знание геометрии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Пространственное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 представление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Повышенный уровень сложности, задание на логику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7200900" cy="2376488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Впишите в пустые клетки магического квадрата цифры 1, 4, 5, 6, 7, 8 (в магическом квадрате суммы в каждой строке, в каждом столбце и в каждой диагонали должны быть одинаковыми). Запишите решение и ответ.</a:t>
            </a: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№14</a:t>
            </a:r>
            <a:endParaRPr lang="ru-RU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27900" y="1989138"/>
          <a:ext cx="1533525" cy="160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17"/>
                <a:gridCol w="510917"/>
                <a:gridCol w="510917"/>
              </a:tblGrid>
              <a:tr h="528059">
                <a:tc>
                  <a:txBody>
                    <a:bodyPr/>
                    <a:lstStyle/>
                    <a:p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9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endParaRPr lang="ru-RU" sz="29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9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685" marR="92685" marT="46342" marB="4634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331788" y="3716338"/>
            <a:ext cx="8561387" cy="2881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Лера купила на рынке орехи. Лера разложила их по два – остался один лишний орех. Лера разложила все орехи по три и по пять, и каждый раз оставался один лишний орех. А когда она разложила все орехи по 7, лишних орехов не осталось. Ваня знает, что у Леры менее 200 орехов. Сколько орехов у Леры? Запишите решение и ответ.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1511300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7) Стас задумал некоторое число и сообщил, что при делении на 32 это число дает остаток 12. Может ли оно при делении на 12 дать остаток 6? Объясните ответ. </a:t>
            </a: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109538" indent="0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№14</a:t>
            </a:r>
            <a:endParaRPr lang="ru-RU" smtClean="0"/>
          </a:p>
        </p:txBody>
      </p:sp>
      <p:sp>
        <p:nvSpPr>
          <p:cNvPr id="46086" name="Объект 2"/>
          <p:cNvSpPr txBox="1">
            <a:spLocks/>
          </p:cNvSpPr>
          <p:nvPr/>
        </p:nvSpPr>
        <p:spPr bwMode="auto">
          <a:xfrm>
            <a:off x="331788" y="3716338"/>
            <a:ext cx="8528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заданий по содержанию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288" y="1624013"/>
            <a:ext cx="8229600" cy="490061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401763"/>
          <a:ext cx="9001156" cy="52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580"/>
                <a:gridCol w="7489576"/>
              </a:tblGrid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задания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«Формулы сокращенного умножения»,  «среднее арифметическое чисел»,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«десятичная дробь»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Текстовая задача на движение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Квадратное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равнение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Текстовые задачи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%, и нахождение точек пересечения прямых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арифметического выражения с десятичными числами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практического характера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 задача на знание геометрии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Пространственное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представление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 уровень сложности, задание на логику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оценивания РПР</a:t>
            </a: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10715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 записью ответа без решения – 1 балл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 записью ответа с решением – 2 балла (6, 9, 10, 14)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952750"/>
          <a:ext cx="8715435" cy="2860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14442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Отметка по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пятибал-льной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шкале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02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Первич-ные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0-6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11-14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13573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11267" name="Рисунок 3" descr="Hydrange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0718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4013"/>
            <a:ext cx="9144000" cy="4973637"/>
          </a:xfrm>
        </p:spPr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тысяч в числе 1599213?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наименьшее натуральное число, которое делится на 2, на 7 и на 8.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какие-нибудь два двухзначных числа, каждое из которых делится на 3, а их сумма не делится на 6.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Приведите пример двузначного числа, большего 30, которое делится на 8, но не делится на 16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84200" y="228600"/>
            <a:ext cx="82296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725487"/>
          </a:xfrm>
        </p:spPr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Выразите в килограммах 10т 3ц 25кг.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625" y="0"/>
            <a:ext cx="3384550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0238" y="1268413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№3</a:t>
            </a:r>
          </a:p>
        </p:txBody>
      </p:sp>
      <p:sp>
        <p:nvSpPr>
          <p:cNvPr id="6" name="Содержимое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132856"/>
            <a:ext cx="9144000" cy="2376264"/>
          </a:xfrm>
          <a:prstGeom prst="rect">
            <a:avLst/>
          </a:prstGeom>
          <a:blipFill rotWithShape="1">
            <a:blip r:embed="rId2"/>
            <a:stretch>
              <a:fillRect l="-333" t="-7179" r="-1533"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  <a:cs typeface="Arial" charset="0"/>
              </a:rPr>
              <a:t> </a:t>
            </a: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3321" name="Заголовок 1"/>
          <p:cNvSpPr txBox="1">
            <a:spLocks/>
          </p:cNvSpPr>
          <p:nvPr/>
        </p:nvSpPr>
        <p:spPr bwMode="auto">
          <a:xfrm>
            <a:off x="735013" y="414972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4864100"/>
            <a:ext cx="9144000" cy="1301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fontAlgn="auto">
              <a:spcAft>
                <a:spcPts val="0"/>
              </a:spcAft>
              <a:buFont typeface="Georgia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данных чисел выберите число, которое делится на 9, и на 5.</a:t>
            </a:r>
          </a:p>
          <a:p>
            <a:pPr marL="109728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4020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б)1009          в)8280            г)1002</a:t>
            </a:r>
          </a:p>
          <a:p>
            <a:pPr marL="624078" indent="-514350" fontAlgn="auto">
              <a:spcAft>
                <a:spcPts val="0"/>
              </a:spcAft>
              <a:buFont typeface="Georgia"/>
              <a:buAutoNum type="arabicParenR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fontAlgn="auto">
              <a:spcAft>
                <a:spcPts val="0"/>
              </a:spcAft>
              <a:buFont typeface="Georgia"/>
              <a:buAutoNum type="arabicParenR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верх 6">
            <a:hlinkClick r:id="rId3" action="ppaction://hlinksldjump"/>
          </p:cNvPr>
          <p:cNvSpPr/>
          <p:nvPr/>
        </p:nvSpPr>
        <p:spPr>
          <a:xfrm>
            <a:off x="6948488" y="6021388"/>
            <a:ext cx="1911350" cy="5762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blipFill rotWithShape="1">
          <a:blip xmlns:r="http://schemas.openxmlformats.org/officeDocument/2006/relationships" r:embed="rId2"/>
          <a:stretch>
            <a:fillRect l="-333" t="-7179" r="-1533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1050</TotalTime>
  <Words>2513</Words>
  <Application>Microsoft Office PowerPoint</Application>
  <PresentationFormat>Экран (4:3)</PresentationFormat>
  <Paragraphs>296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Georgia</vt:lpstr>
      <vt:lpstr>Arial</vt:lpstr>
      <vt:lpstr>Trebuchet MS</vt:lpstr>
      <vt:lpstr>Wingdings 2</vt:lpstr>
      <vt:lpstr>Calibri</vt:lpstr>
      <vt:lpstr>Times New Roman</vt:lpstr>
      <vt:lpstr>Book Antiqua</vt:lpstr>
      <vt:lpstr>+mj-lt</vt:lpstr>
      <vt:lpstr>Bookman Old Style</vt:lpstr>
      <vt:lpstr>Городская</vt:lpstr>
      <vt:lpstr>Региональная проверочная работа (РПР) по математике </vt:lpstr>
      <vt:lpstr>Инструкция по выполнению</vt:lpstr>
      <vt:lpstr>Структура варианта  проверочной работы</vt:lpstr>
      <vt:lpstr>Распределение заданий по содержанию</vt:lpstr>
      <vt:lpstr>Распределение заданий по содержанию</vt:lpstr>
      <vt:lpstr>Система оценивания РПР</vt:lpstr>
      <vt:lpstr>Спасибо  за внимание!</vt:lpstr>
      <vt:lpstr>Задание №1</vt:lpstr>
      <vt:lpstr>Задание №2</vt:lpstr>
      <vt:lpstr>Задание №4</vt:lpstr>
      <vt:lpstr>Задание №5</vt:lpstr>
      <vt:lpstr>Задание №6, 8</vt:lpstr>
      <vt:lpstr>Задание №6, 8</vt:lpstr>
      <vt:lpstr>Задание №6, 8</vt:lpstr>
      <vt:lpstr>Задание №6, 8</vt:lpstr>
      <vt:lpstr>Задание №9</vt:lpstr>
      <vt:lpstr>Задание №10</vt:lpstr>
      <vt:lpstr>Задание №10</vt:lpstr>
      <vt:lpstr>Задание №10</vt:lpstr>
      <vt:lpstr>Задание №11</vt:lpstr>
      <vt:lpstr>Задание №11</vt:lpstr>
      <vt:lpstr>Задание №11</vt:lpstr>
      <vt:lpstr>Задание №11</vt:lpstr>
      <vt:lpstr>Задание №11</vt:lpstr>
      <vt:lpstr>Задание №11</vt:lpstr>
      <vt:lpstr>Задание №12</vt:lpstr>
      <vt:lpstr>Задание №12</vt:lpstr>
      <vt:lpstr>Задание №12</vt:lpstr>
      <vt:lpstr>Задание №12</vt:lpstr>
      <vt:lpstr>Задание №12</vt:lpstr>
      <vt:lpstr>Задание №12</vt:lpstr>
      <vt:lpstr>Задание №12</vt:lpstr>
      <vt:lpstr>Задание №12</vt:lpstr>
      <vt:lpstr>Задание №13</vt:lpstr>
      <vt:lpstr>Задание №13</vt:lpstr>
      <vt:lpstr>Задание №13</vt:lpstr>
      <vt:lpstr>Задание №13</vt:lpstr>
      <vt:lpstr>Задание №14</vt:lpstr>
      <vt:lpstr>Задание №14</vt:lpstr>
      <vt:lpstr>Задание №14</vt:lpstr>
      <vt:lpstr>Задание №14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РПР по математике. 6 и 8 классы</dc:title>
  <dc:creator>Вероника</dc:creator>
  <cp:lastModifiedBy>SafiulYI</cp:lastModifiedBy>
  <cp:revision>52</cp:revision>
  <dcterms:created xsi:type="dcterms:W3CDTF">2017-03-24T06:19:45Z</dcterms:created>
  <dcterms:modified xsi:type="dcterms:W3CDTF">2017-03-27T17:36:08Z</dcterms:modified>
</cp:coreProperties>
</file>