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5" r:id="rId2"/>
    <p:sldId id="272" r:id="rId3"/>
    <p:sldId id="257" r:id="rId4"/>
    <p:sldId id="259" r:id="rId5"/>
    <p:sldId id="260" r:id="rId6"/>
    <p:sldId id="258" r:id="rId7"/>
    <p:sldId id="256" r:id="rId8"/>
    <p:sldId id="274" r:id="rId9"/>
    <p:sldId id="275" r:id="rId10"/>
    <p:sldId id="277" r:id="rId11"/>
    <p:sldId id="278" r:id="rId12"/>
    <p:sldId id="279" r:id="rId13"/>
    <p:sldId id="280" r:id="rId14"/>
    <p:sldId id="261" r:id="rId15"/>
    <p:sldId id="286" r:id="rId16"/>
    <p:sldId id="282" r:id="rId17"/>
    <p:sldId id="283" r:id="rId18"/>
    <p:sldId id="262" r:id="rId19"/>
    <p:sldId id="264" r:id="rId20"/>
    <p:sldId id="263" r:id="rId21"/>
    <p:sldId id="267" r:id="rId22"/>
    <p:sldId id="265" r:id="rId23"/>
    <p:sldId id="266" r:id="rId24"/>
    <p:sldId id="269" r:id="rId25"/>
    <p:sldId id="270" r:id="rId26"/>
    <p:sldId id="268" r:id="rId27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1566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6FF51-F4E0-4340-97BB-7A44618D2B04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CF822C3-04F5-47EA-A2D1-467A8605F1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5F3B9-3B91-431E-BFA4-59A5E5AB8835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E5214-5C52-4699-A523-188C1A3A29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8A46D-18E6-47D1-8F26-EA6F50862A9D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83855-BA85-4A3C-9FA8-7AE1B1F641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E31EA-0D7D-4A9F-A8FC-67BB193B5C58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10321-9BF7-4C18-97FA-7C190FE478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3309D-B277-4131-A29E-5811CAFC0177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13588-4992-4ACD-BA77-B8C5CF815B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D050F-5382-45B3-999F-BC38D088B8D7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DC041-350E-4289-9D84-2756D2278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78F800B-9A45-4C95-BA0A-FB4F27775DAD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F909F8A-82E8-43DB-93FA-2E856E0298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C84E8D-0356-4D1A-911F-111D5F415F4E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0F627-0F35-4A4E-83F7-00D0DEA3D2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314AE-9E3B-4B74-9C89-6EF59A986102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934FB-4DFD-4B6D-BE2A-5CBADE8B24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4ED39-50F3-4747-AA36-35C29B273CB3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47529-6751-4F69-A175-E104B4DAB8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97BC9-66E7-47DC-9B18-76A36158203F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38B88-A896-4552-969A-EC06C2AA24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39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 smtClean="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fld id="{B0977B55-ADBB-4AF7-896B-0B9DDCE36D90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62DCA482-73A7-4D61-9603-CE5C757CAA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4" r:id="rId2"/>
    <p:sldLayoutId id="2147483665" r:id="rId3"/>
    <p:sldLayoutId id="2147483666" r:id="rId4"/>
    <p:sldLayoutId id="2147483673" r:id="rId5"/>
    <p:sldLayoutId id="2147483674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fontAlgn="base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4.xml"/><Relationship Id="rId7" Type="http://schemas.openxmlformats.org/officeDocument/2006/relationships/slide" Target="slide19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10" Type="http://schemas.openxmlformats.org/officeDocument/2006/relationships/slide" Target="slide20.xml"/><Relationship Id="rId4" Type="http://schemas.openxmlformats.org/officeDocument/2006/relationships/slide" Target="slide18.xml"/><Relationship Id="rId9" Type="http://schemas.openxmlformats.org/officeDocument/2006/relationships/slide" Target="slide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9"/>
          <p:cNvGrpSpPr>
            <a:grpSpLocks/>
          </p:cNvGrpSpPr>
          <p:nvPr/>
        </p:nvGrpSpPr>
        <p:grpSpPr bwMode="auto">
          <a:xfrm>
            <a:off x="0" y="0"/>
            <a:ext cx="9093200" cy="6835775"/>
            <a:chOff x="14" y="0"/>
            <a:chExt cx="5728" cy="4306"/>
          </a:xfrm>
        </p:grpSpPr>
        <p:sp>
          <p:nvSpPr>
            <p:cNvPr id="10260" name="Freeform 90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1" name="Freeform 91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2" name="Freeform 92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3" name="Freeform 93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4" name="Freeform 94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5" name="Freeform 95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96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10278" name="Arc 97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79" name="Arc 98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267" name="Freeform 99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8" name="Freeform 100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101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10276" name="Arc 10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77" name="Arc 10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" name="Group 104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10274" name="Arc 10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75" name="Arc 10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107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10272" name="Arc 108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73" name="Arc 109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7" name="Group 2"/>
          <p:cNvGrpSpPr>
            <a:grpSpLocks/>
          </p:cNvGrpSpPr>
          <p:nvPr/>
        </p:nvGrpSpPr>
        <p:grpSpPr bwMode="auto">
          <a:xfrm rot="21233622" flipH="1">
            <a:off x="457200" y="5029200"/>
            <a:ext cx="673100" cy="1612900"/>
            <a:chOff x="746" y="796"/>
            <a:chExt cx="903" cy="1999"/>
          </a:xfrm>
        </p:grpSpPr>
        <p:sp>
          <p:nvSpPr>
            <p:cNvPr id="10252" name="Freeform 3"/>
            <p:cNvSpPr>
              <a:spLocks/>
            </p:cNvSpPr>
            <p:nvPr/>
          </p:nvSpPr>
          <p:spPr bwMode="auto">
            <a:xfrm rot="78698">
              <a:off x="801" y="796"/>
              <a:ext cx="848" cy="1909"/>
            </a:xfrm>
            <a:custGeom>
              <a:avLst/>
              <a:gdLst>
                <a:gd name="T0" fmla="*/ 0 w 1252"/>
                <a:gd name="T1" fmla="*/ 1 h 3125"/>
                <a:gd name="T2" fmla="*/ 1 w 1252"/>
                <a:gd name="T3" fmla="*/ 0 h 3125"/>
                <a:gd name="T4" fmla="*/ 5 w 1252"/>
                <a:gd name="T5" fmla="*/ 2 h 3125"/>
                <a:gd name="T6" fmla="*/ 5 w 1252"/>
                <a:gd name="T7" fmla="*/ 3 h 3125"/>
                <a:gd name="T8" fmla="*/ 4 w 1252"/>
                <a:gd name="T9" fmla="*/ 2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33CCFF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36" name="Freeform 4"/>
            <p:cNvSpPr>
              <a:spLocks/>
            </p:cNvSpPr>
            <p:nvPr/>
          </p:nvSpPr>
          <p:spPr bwMode="auto">
            <a:xfrm rot="78698">
              <a:off x="1437" y="2346"/>
              <a:ext cx="213" cy="370"/>
            </a:xfrm>
            <a:custGeom>
              <a:avLst/>
              <a:gdLst>
                <a:gd name="T0" fmla="*/ 316 w 316"/>
                <a:gd name="T1" fmla="*/ 608 h 608"/>
                <a:gd name="T2" fmla="*/ 227 w 316"/>
                <a:gd name="T3" fmla="*/ 0 h 608"/>
                <a:gd name="T4" fmla="*/ 0 w 316"/>
                <a:gd name="T5" fmla="*/ 90 h 608"/>
                <a:gd name="T6" fmla="*/ 316 w 316"/>
                <a:gd name="T7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254" name="Freeform 5"/>
            <p:cNvSpPr>
              <a:spLocks/>
            </p:cNvSpPr>
            <p:nvPr/>
          </p:nvSpPr>
          <p:spPr bwMode="auto">
            <a:xfrm rot="78698">
              <a:off x="1554" y="2578"/>
              <a:ext cx="82" cy="141"/>
            </a:xfrm>
            <a:custGeom>
              <a:avLst/>
              <a:gdLst>
                <a:gd name="T0" fmla="*/ 1 w 121"/>
                <a:gd name="T1" fmla="*/ 0 h 230"/>
                <a:gd name="T2" fmla="*/ 0 w 121"/>
                <a:gd name="T3" fmla="*/ 1 h 230"/>
                <a:gd name="T4" fmla="*/ 1 w 121"/>
                <a:gd name="T5" fmla="*/ 1 h 230"/>
                <a:gd name="T6" fmla="*/ 1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746" y="807"/>
              <a:ext cx="864" cy="1988"/>
              <a:chOff x="738" y="806"/>
              <a:chExt cx="864" cy="1988"/>
            </a:xfrm>
          </p:grpSpPr>
          <p:sp>
            <p:nvSpPr>
              <p:cNvPr id="10256" name="Freeform 7"/>
              <p:cNvSpPr>
                <a:spLocks/>
              </p:cNvSpPr>
              <p:nvPr/>
            </p:nvSpPr>
            <p:spPr bwMode="auto">
              <a:xfrm rot="78698">
                <a:off x="861" y="806"/>
                <a:ext cx="741" cy="1595"/>
              </a:xfrm>
              <a:custGeom>
                <a:avLst/>
                <a:gdLst>
                  <a:gd name="T0" fmla="*/ 3 w 1094"/>
                  <a:gd name="T1" fmla="*/ 2 h 2612"/>
                  <a:gd name="T2" fmla="*/ 5 w 1094"/>
                  <a:gd name="T3" fmla="*/ 2 h 2612"/>
                  <a:gd name="T4" fmla="*/ 4 w 1094"/>
                  <a:gd name="T5" fmla="*/ 2 h 2612"/>
                  <a:gd name="T6" fmla="*/ 1 w 1094"/>
                  <a:gd name="T7" fmla="*/ 0 h 2612"/>
                  <a:gd name="T8" fmla="*/ 0 w 1094"/>
                  <a:gd name="T9" fmla="*/ 1 h 2612"/>
                  <a:gd name="T10" fmla="*/ 4 w 1094"/>
                  <a:gd name="T11" fmla="*/ 2 h 26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94"/>
                  <a:gd name="T19" fmla="*/ 0 h 2612"/>
                  <a:gd name="T20" fmla="*/ 1094 w 1094"/>
                  <a:gd name="T21" fmla="*/ 2612 h 26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94" h="2612">
                    <a:moveTo>
                      <a:pt x="867" y="2612"/>
                    </a:moveTo>
                    <a:lnTo>
                      <a:pt x="1094" y="2522"/>
                    </a:lnTo>
                    <a:lnTo>
                      <a:pt x="1016" y="2554"/>
                    </a:lnTo>
                    <a:lnTo>
                      <a:pt x="84" y="0"/>
                    </a:lnTo>
                    <a:lnTo>
                      <a:pt x="0" y="30"/>
                    </a:lnTo>
                    <a:lnTo>
                      <a:pt x="940" y="2584"/>
                    </a:lnTo>
                  </a:path>
                </a:pathLst>
              </a:custGeom>
              <a:solidFill>
                <a:srgbClr val="33CC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" name="Group 8"/>
              <p:cNvGrpSpPr>
                <a:grpSpLocks/>
              </p:cNvGrpSpPr>
              <p:nvPr/>
            </p:nvGrpSpPr>
            <p:grpSpPr bwMode="auto">
              <a:xfrm rot="78698">
                <a:off x="738" y="936"/>
                <a:ext cx="382" cy="1858"/>
                <a:chOff x="1292" y="1570"/>
                <a:chExt cx="363" cy="1905"/>
              </a:xfrm>
            </p:grpSpPr>
            <p:sp>
              <p:nvSpPr>
                <p:cNvPr id="10258" name="Freeform 9"/>
                <p:cNvSpPr>
                  <a:spLocks/>
                </p:cNvSpPr>
                <p:nvPr/>
              </p:nvSpPr>
              <p:spPr bwMode="auto">
                <a:xfrm>
                  <a:off x="1292" y="1616"/>
                  <a:ext cx="227" cy="1859"/>
                </a:xfrm>
                <a:custGeom>
                  <a:avLst/>
                  <a:gdLst>
                    <a:gd name="T0" fmla="*/ 227 w 227"/>
                    <a:gd name="T1" fmla="*/ 136 h 1859"/>
                    <a:gd name="T2" fmla="*/ 0 w 227"/>
                    <a:gd name="T3" fmla="*/ 1859 h 1859"/>
                    <a:gd name="T4" fmla="*/ 0 w 227"/>
                    <a:gd name="T5" fmla="*/ 1633 h 1859"/>
                    <a:gd name="T6" fmla="*/ 137 w 227"/>
                    <a:gd name="T7" fmla="*/ 0 h 185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27"/>
                    <a:gd name="T13" fmla="*/ 0 h 1859"/>
                    <a:gd name="T14" fmla="*/ 227 w 227"/>
                    <a:gd name="T15" fmla="*/ 1859 h 185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27" h="1859">
                      <a:moveTo>
                        <a:pt x="227" y="136"/>
                      </a:moveTo>
                      <a:lnTo>
                        <a:pt x="0" y="1859"/>
                      </a:lnTo>
                      <a:lnTo>
                        <a:pt x="0" y="1633"/>
                      </a:lnTo>
                      <a:lnTo>
                        <a:pt x="137" y="0"/>
                      </a:lnTo>
                    </a:path>
                  </a:pathLst>
                </a:custGeom>
                <a:solidFill>
                  <a:srgbClr val="777777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59" name="Oval 10"/>
                <p:cNvSpPr>
                  <a:spLocks noChangeArrowheads="1"/>
                </p:cNvSpPr>
                <p:nvPr/>
              </p:nvSpPr>
              <p:spPr bwMode="auto">
                <a:xfrm>
                  <a:off x="1383" y="1570"/>
                  <a:ext cx="272" cy="272"/>
                </a:xfrm>
                <a:prstGeom prst="ellipse">
                  <a:avLst/>
                </a:prstGeom>
                <a:solidFill>
                  <a:srgbClr val="777777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0" name="Group 42"/>
          <p:cNvGrpSpPr>
            <a:grpSpLocks/>
          </p:cNvGrpSpPr>
          <p:nvPr/>
        </p:nvGrpSpPr>
        <p:grpSpPr bwMode="auto">
          <a:xfrm rot="16718156" flipH="1">
            <a:off x="1621632" y="5541168"/>
            <a:ext cx="596900" cy="1401763"/>
            <a:chOff x="3797" y="754"/>
            <a:chExt cx="852" cy="1931"/>
          </a:xfrm>
        </p:grpSpPr>
        <p:sp>
          <p:nvSpPr>
            <p:cNvPr id="10248" name="Freeform 43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>
                <a:gd name="T0" fmla="*/ 0 w 1252"/>
                <a:gd name="T1" fmla="*/ 1 h 3125"/>
                <a:gd name="T2" fmla="*/ 1 w 1252"/>
                <a:gd name="T3" fmla="*/ 0 h 3125"/>
                <a:gd name="T4" fmla="*/ 5 w 1252"/>
                <a:gd name="T5" fmla="*/ 2 h 3125"/>
                <a:gd name="T6" fmla="*/ 5 w 1252"/>
                <a:gd name="T7" fmla="*/ 3 h 3125"/>
                <a:gd name="T8" fmla="*/ 5 w 1252"/>
                <a:gd name="T9" fmla="*/ 2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6" name="Freeform 44"/>
            <p:cNvSpPr>
              <a:spLocks/>
            </p:cNvSpPr>
            <p:nvPr/>
          </p:nvSpPr>
          <p:spPr bwMode="auto">
            <a:xfrm rot="78698">
              <a:off x="4401" y="2304"/>
              <a:ext cx="213" cy="374"/>
            </a:xfrm>
            <a:custGeom>
              <a:avLst/>
              <a:gdLst>
                <a:gd name="T0" fmla="*/ 316 w 316"/>
                <a:gd name="T1" fmla="*/ 608 h 608"/>
                <a:gd name="T2" fmla="*/ 227 w 316"/>
                <a:gd name="T3" fmla="*/ 0 h 608"/>
                <a:gd name="T4" fmla="*/ 0 w 316"/>
                <a:gd name="T5" fmla="*/ 90 h 608"/>
                <a:gd name="T6" fmla="*/ 316 w 316"/>
                <a:gd name="T7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250" name="Freeform 45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>
                <a:gd name="T0" fmla="*/ 1 w 121"/>
                <a:gd name="T1" fmla="*/ 0 h 230"/>
                <a:gd name="T2" fmla="*/ 0 w 121"/>
                <a:gd name="T3" fmla="*/ 1 h 230"/>
                <a:gd name="T4" fmla="*/ 1 w 121"/>
                <a:gd name="T5" fmla="*/ 1 h 230"/>
                <a:gd name="T6" fmla="*/ 1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1" name="Freeform 46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>
                <a:gd name="T0" fmla="*/ 3 w 1094"/>
                <a:gd name="T1" fmla="*/ 2 h 2612"/>
                <a:gd name="T2" fmla="*/ 5 w 1094"/>
                <a:gd name="T3" fmla="*/ 2 h 2612"/>
                <a:gd name="T4" fmla="*/ 5 w 1094"/>
                <a:gd name="T5" fmla="*/ 2 h 2612"/>
                <a:gd name="T6" fmla="*/ 1 w 1094"/>
                <a:gd name="T7" fmla="*/ 0 h 2612"/>
                <a:gd name="T8" fmla="*/ 0 w 1094"/>
                <a:gd name="T9" fmla="*/ 1 h 2612"/>
                <a:gd name="T10" fmla="*/ 5 w 1094"/>
                <a:gd name="T11" fmla="*/ 2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0245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4876800"/>
            <a:ext cx="3540125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Прямоугольник 39"/>
          <p:cNvSpPr/>
          <p:nvPr/>
        </p:nvSpPr>
        <p:spPr>
          <a:xfrm>
            <a:off x="1307336" y="1484784"/>
            <a:ext cx="6433684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Урок математики в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классе</a:t>
            </a:r>
          </a:p>
        </p:txBody>
      </p:sp>
      <p:sp>
        <p:nvSpPr>
          <p:cNvPr id="10247" name="TextBox 40"/>
          <p:cNvSpPr txBox="1">
            <a:spLocks noChangeArrowheads="1"/>
          </p:cNvSpPr>
          <p:nvPr/>
        </p:nvSpPr>
        <p:spPr bwMode="auto">
          <a:xfrm>
            <a:off x="3714750" y="3643313"/>
            <a:ext cx="4500563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Учитель математики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Юлия Ильясовна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Овчиникова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МБОУ СОШ №1 с.Аскино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857250"/>
          </a:xfrm>
          <a:solidFill>
            <a:srgbClr val="00B0F0">
              <a:alpha val="14902"/>
            </a:srgbClr>
          </a:solidFill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Учебник. </a:t>
            </a:r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Стр.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127.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№652</a:t>
            </a:r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457200" y="1500188"/>
            <a:ext cx="8229600" cy="1928812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Мальчик купил две книги. Одна книга была на 50% дороже другой. На сколько процентов вторая книга дешевле первой.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000125" y="3786188"/>
            <a:ext cx="1417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1 книга</a:t>
            </a:r>
            <a:endParaRPr lang="ru-RU" sz="2800" b="1">
              <a:latin typeface="Georgia" pitchFamily="18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000125" y="5500688"/>
            <a:ext cx="1417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2 книга</a:t>
            </a:r>
            <a:endParaRPr lang="ru-RU" sz="2800" b="1">
              <a:latin typeface="Georgia" pitchFamily="18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214563" y="3786188"/>
            <a:ext cx="27574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- на 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50%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дороже</a:t>
            </a:r>
            <a:endParaRPr lang="ru-RU" sz="2800">
              <a:latin typeface="Georgia" pitchFamily="18" charset="0"/>
            </a:endParaRPr>
          </a:p>
        </p:txBody>
      </p:sp>
      <p:cxnSp>
        <p:nvCxnSpPr>
          <p:cNvPr id="34" name="Соединительная линия уступом 24"/>
          <p:cNvCxnSpPr/>
          <p:nvPr/>
        </p:nvCxnSpPr>
        <p:spPr>
          <a:xfrm flipH="1" flipV="1">
            <a:off x="7693025" y="4071938"/>
            <a:ext cx="593725" cy="1619250"/>
          </a:xfrm>
          <a:prstGeom prst="bentConnector4">
            <a:avLst>
              <a:gd name="adj1" fmla="val -38514"/>
              <a:gd name="adj2" fmla="val 99789"/>
            </a:avLst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олилиния 49"/>
          <p:cNvSpPr/>
          <p:nvPr/>
        </p:nvSpPr>
        <p:spPr>
          <a:xfrm>
            <a:off x="4714875" y="4071938"/>
            <a:ext cx="571500" cy="1857375"/>
          </a:xfrm>
          <a:custGeom>
            <a:avLst/>
            <a:gdLst>
              <a:gd name="connsiteX0" fmla="*/ 309489 w 1097280"/>
              <a:gd name="connsiteY0" fmla="*/ 0 h 1842867"/>
              <a:gd name="connsiteX1" fmla="*/ 1097280 w 1097280"/>
              <a:gd name="connsiteY1" fmla="*/ 0 h 1842867"/>
              <a:gd name="connsiteX2" fmla="*/ 1097280 w 1097280"/>
              <a:gd name="connsiteY2" fmla="*/ 1758461 h 1842867"/>
              <a:gd name="connsiteX3" fmla="*/ 0 w 1097280"/>
              <a:gd name="connsiteY3" fmla="*/ 1758461 h 1842867"/>
              <a:gd name="connsiteX4" fmla="*/ 182880 w 1097280"/>
              <a:gd name="connsiteY4" fmla="*/ 1688123 h 1842867"/>
              <a:gd name="connsiteX5" fmla="*/ 28135 w 1097280"/>
              <a:gd name="connsiteY5" fmla="*/ 1758461 h 1842867"/>
              <a:gd name="connsiteX6" fmla="*/ 196948 w 1097280"/>
              <a:gd name="connsiteY6" fmla="*/ 1842867 h 1842867"/>
              <a:gd name="connsiteX7" fmla="*/ 28135 w 1097280"/>
              <a:gd name="connsiteY7" fmla="*/ 1758461 h 1842867"/>
              <a:gd name="connsiteX8" fmla="*/ 28135 w 1097280"/>
              <a:gd name="connsiteY8" fmla="*/ 1758461 h 184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7280" h="1842867">
                <a:moveTo>
                  <a:pt x="309489" y="0"/>
                </a:moveTo>
                <a:lnTo>
                  <a:pt x="1097280" y="0"/>
                </a:lnTo>
                <a:lnTo>
                  <a:pt x="1097280" y="1758461"/>
                </a:lnTo>
                <a:lnTo>
                  <a:pt x="0" y="1758461"/>
                </a:lnTo>
                <a:cubicBezTo>
                  <a:pt x="201364" y="1686546"/>
                  <a:pt x="266658" y="1688123"/>
                  <a:pt x="182880" y="1688123"/>
                </a:cubicBezTo>
                <a:lnTo>
                  <a:pt x="28135" y="1758461"/>
                </a:lnTo>
                <a:lnTo>
                  <a:pt x="196948" y="1842867"/>
                </a:lnTo>
                <a:lnTo>
                  <a:pt x="28135" y="1758461"/>
                </a:lnTo>
                <a:lnTo>
                  <a:pt x="28135" y="1758461"/>
                </a:lnTo>
              </a:path>
            </a:pathLst>
          </a:cu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ик 50"/>
          <p:cNvSpPr>
            <a:spLocks noChangeArrowheads="1"/>
          </p:cNvSpPr>
          <p:nvPr/>
        </p:nvSpPr>
        <p:spPr bwMode="auto">
          <a:xfrm>
            <a:off x="5429250" y="5405438"/>
            <a:ext cx="290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на      % дешевле?</a:t>
            </a:r>
            <a:endParaRPr lang="ru-RU" sz="2800">
              <a:latin typeface="Georgia" pitchFamily="18" charset="0"/>
            </a:endParaRPr>
          </a:p>
        </p:txBody>
      </p:sp>
      <p:sp>
        <p:nvSpPr>
          <p:cNvPr id="52" name="Прямоугольник 51"/>
          <p:cNvSpPr>
            <a:spLocks noChangeArrowheads="1"/>
          </p:cNvSpPr>
          <p:nvPr/>
        </p:nvSpPr>
        <p:spPr bwMode="auto">
          <a:xfrm>
            <a:off x="2857500" y="5500688"/>
            <a:ext cx="1082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100%</a:t>
            </a:r>
            <a:endParaRPr lang="ru-RU" sz="2800" b="1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53" name="Прямоугольник 52"/>
          <p:cNvSpPr>
            <a:spLocks noChangeArrowheads="1"/>
          </p:cNvSpPr>
          <p:nvPr/>
        </p:nvSpPr>
        <p:spPr bwMode="auto">
          <a:xfrm>
            <a:off x="5786438" y="3857625"/>
            <a:ext cx="1082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100%</a:t>
            </a:r>
            <a:endParaRPr lang="ru-RU" sz="2800" b="1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54" name="Прямоугольник 53"/>
          <p:cNvSpPr>
            <a:spLocks noChangeArrowheads="1"/>
          </p:cNvSpPr>
          <p:nvPr/>
        </p:nvSpPr>
        <p:spPr bwMode="auto">
          <a:xfrm>
            <a:off x="6000750" y="5429250"/>
            <a:ext cx="363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>
              <a:latin typeface="Georgia" pitchFamily="18" charset="0"/>
            </a:endParaRPr>
          </a:p>
        </p:txBody>
      </p:sp>
      <p:sp>
        <p:nvSpPr>
          <p:cNvPr id="55" name="Прямоугольник 54"/>
          <p:cNvSpPr>
            <a:spLocks noChangeArrowheads="1"/>
          </p:cNvSpPr>
          <p:nvPr/>
        </p:nvSpPr>
        <p:spPr bwMode="auto">
          <a:xfrm>
            <a:off x="6000750" y="5429250"/>
            <a:ext cx="812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280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33794" name="Picture 2" descr="ÐÐ°ÑÑÐ¸Ð½ÐºÐ¸ Ð¿Ð¾ Ð·Ð°Ð¿ÑÐ¾ÑÑ ÑÑÐµÐ±Ð½Ð¸Ðº Ð¿Ð¾ Ð¼Ð°ÑÐµÐ¼Ð°ÑÐ¸ÐºÐµ 6 ÐºÐ»Ð°ÑÑ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3357563"/>
            <a:ext cx="971550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5046663"/>
            <a:ext cx="928688" cy="123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2917825" y="3786188"/>
            <a:ext cx="1082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150%</a:t>
            </a:r>
            <a:endParaRPr lang="ru-RU" sz="2800" b="1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8" grpId="1"/>
      <p:bldP spid="51" grpId="0"/>
      <p:bldP spid="51" grpId="1"/>
      <p:bldP spid="52" grpId="0"/>
      <p:bldP spid="53" grpId="0"/>
      <p:bldP spid="54" grpId="0"/>
      <p:bldP spid="54" grpId="1"/>
      <p:bldP spid="55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Содержимое 2"/>
          <p:cNvSpPr txBox="1">
            <a:spLocks/>
          </p:cNvSpPr>
          <p:nvPr/>
        </p:nvSpPr>
        <p:spPr>
          <a:xfrm>
            <a:off x="2786063" y="4643438"/>
            <a:ext cx="3500437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99      - 66      =</a:t>
            </a:r>
          </a:p>
        </p:txBody>
      </p:sp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066800"/>
          </a:xfrm>
        </p:spPr>
        <p:txBody>
          <a:bodyPr/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Решение: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457200" y="857250"/>
            <a:ext cx="3686175" cy="1357313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0% - 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100 %</a:t>
            </a:r>
          </a:p>
          <a:p>
            <a:pPr>
              <a:buFont typeface="Georgia" pitchFamily="18" charset="0"/>
              <a:buNone/>
            </a:pP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100% - </a:t>
            </a:r>
            <a:r>
              <a:rPr lang="en-US" sz="3600" b="1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 %</a:t>
            </a:r>
            <a:endParaRPr lang="ru-RU" sz="36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625" y="2357438"/>
            <a:ext cx="3686175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150</a:t>
            </a:r>
            <a:r>
              <a:rPr lang="en-US" sz="36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=100•100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28625" y="3357563"/>
            <a:ext cx="2500313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sz="36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1071563" y="3143250"/>
            <a:ext cx="2000250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100•100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571625" y="3786188"/>
            <a:ext cx="1000125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150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214438" y="3714750"/>
            <a:ext cx="1571625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одержимое 2"/>
          <p:cNvSpPr txBox="1">
            <a:spLocks/>
          </p:cNvSpPr>
          <p:nvPr/>
        </p:nvSpPr>
        <p:spPr>
          <a:xfrm>
            <a:off x="2857500" y="3429000"/>
            <a:ext cx="6000750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= 66      (%)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357188" y="5715000"/>
            <a:ext cx="8643937" cy="135731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33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% вторая книга дешевле первой.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5072063" y="3429000"/>
            <a:ext cx="4286250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 – сост.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I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.  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3929063" y="3714750"/>
            <a:ext cx="490537" cy="95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одержимое 2"/>
          <p:cNvSpPr txBox="1">
            <a:spLocks/>
          </p:cNvSpPr>
          <p:nvPr/>
        </p:nvSpPr>
        <p:spPr>
          <a:xfrm>
            <a:off x="3857625" y="3143250"/>
            <a:ext cx="571500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>
          <a:xfrm>
            <a:off x="3857625" y="3643313"/>
            <a:ext cx="571500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V="1">
            <a:off x="3214688" y="6072188"/>
            <a:ext cx="490537" cy="95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одержимое 2"/>
          <p:cNvSpPr txBox="1">
            <a:spLocks/>
          </p:cNvSpPr>
          <p:nvPr/>
        </p:nvSpPr>
        <p:spPr>
          <a:xfrm>
            <a:off x="3143250" y="5500688"/>
            <a:ext cx="571500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9" name="Содержимое 2"/>
          <p:cNvSpPr txBox="1">
            <a:spLocks/>
          </p:cNvSpPr>
          <p:nvPr/>
        </p:nvSpPr>
        <p:spPr>
          <a:xfrm>
            <a:off x="3143250" y="6000750"/>
            <a:ext cx="571500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одержимое 2"/>
          <p:cNvSpPr txBox="1">
            <a:spLocks/>
          </p:cNvSpPr>
          <p:nvPr/>
        </p:nvSpPr>
        <p:spPr>
          <a:xfrm>
            <a:off x="428625" y="4643438"/>
            <a:ext cx="2500313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100-66     =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V="1">
            <a:off x="1928813" y="5000625"/>
            <a:ext cx="490537" cy="95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одержимое 2"/>
          <p:cNvSpPr txBox="1">
            <a:spLocks/>
          </p:cNvSpPr>
          <p:nvPr/>
        </p:nvSpPr>
        <p:spPr>
          <a:xfrm>
            <a:off x="1857375" y="4429125"/>
            <a:ext cx="571500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4" name="Содержимое 2"/>
          <p:cNvSpPr txBox="1">
            <a:spLocks/>
          </p:cNvSpPr>
          <p:nvPr/>
        </p:nvSpPr>
        <p:spPr>
          <a:xfrm>
            <a:off x="1857375" y="4929188"/>
            <a:ext cx="571500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V="1">
            <a:off x="4929188" y="4929188"/>
            <a:ext cx="490537" cy="95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Содержимое 2"/>
          <p:cNvSpPr txBox="1">
            <a:spLocks/>
          </p:cNvSpPr>
          <p:nvPr/>
        </p:nvSpPr>
        <p:spPr>
          <a:xfrm>
            <a:off x="4857750" y="4357688"/>
            <a:ext cx="571500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7" name="Содержимое 2"/>
          <p:cNvSpPr txBox="1">
            <a:spLocks/>
          </p:cNvSpPr>
          <p:nvPr/>
        </p:nvSpPr>
        <p:spPr>
          <a:xfrm>
            <a:off x="4857750" y="4857750"/>
            <a:ext cx="571500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V="1">
            <a:off x="3500438" y="5000625"/>
            <a:ext cx="490537" cy="95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Содержимое 2"/>
          <p:cNvSpPr txBox="1">
            <a:spLocks/>
          </p:cNvSpPr>
          <p:nvPr/>
        </p:nvSpPr>
        <p:spPr>
          <a:xfrm>
            <a:off x="3429000" y="4429125"/>
            <a:ext cx="571500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30" name="Содержимое 2"/>
          <p:cNvSpPr txBox="1">
            <a:spLocks/>
          </p:cNvSpPr>
          <p:nvPr/>
        </p:nvSpPr>
        <p:spPr>
          <a:xfrm>
            <a:off x="3429000" y="4929188"/>
            <a:ext cx="571500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6357938" y="4929188"/>
            <a:ext cx="490537" cy="95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Содержимое 2"/>
          <p:cNvSpPr txBox="1">
            <a:spLocks/>
          </p:cNvSpPr>
          <p:nvPr/>
        </p:nvSpPr>
        <p:spPr>
          <a:xfrm>
            <a:off x="6286500" y="4357688"/>
            <a:ext cx="571500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34" name="Содержимое 2"/>
          <p:cNvSpPr txBox="1">
            <a:spLocks/>
          </p:cNvSpPr>
          <p:nvPr/>
        </p:nvSpPr>
        <p:spPr>
          <a:xfrm>
            <a:off x="6286500" y="4857750"/>
            <a:ext cx="571500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одержимое 2"/>
          <p:cNvSpPr txBox="1">
            <a:spLocks/>
          </p:cNvSpPr>
          <p:nvPr/>
        </p:nvSpPr>
        <p:spPr>
          <a:xfrm>
            <a:off x="5500688" y="4643438"/>
            <a:ext cx="3071812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33</a:t>
            </a:r>
          </a:p>
        </p:txBody>
      </p:sp>
      <p:sp>
        <p:nvSpPr>
          <p:cNvPr id="36" name="Содержимое 2"/>
          <p:cNvSpPr txBox="1">
            <a:spLocks/>
          </p:cNvSpPr>
          <p:nvPr/>
        </p:nvSpPr>
        <p:spPr>
          <a:xfrm>
            <a:off x="6643688" y="4714875"/>
            <a:ext cx="2500312" cy="428625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(%)–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деш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.  </a:t>
            </a:r>
          </a:p>
        </p:txBody>
      </p:sp>
      <p:pic>
        <p:nvPicPr>
          <p:cNvPr id="24609" name="Picture 4" descr="ÐÐ°ÑÑÐ¸Ð½ÐºÐ¸ Ð¿Ð¾ Ð·Ð°Ð¿ÑÐ¾ÑÑ Ð¼Ð°Ð»ÑÑÐ¸Ðº ÑÐ¸ÑÐ°ÐµÑ ÐºÐ½Ð¸Ð³Ñ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75" y="785813"/>
            <a:ext cx="3216275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" grpId="0"/>
      <p:bldP spid="5" grpId="0"/>
      <p:bldP spid="6" grpId="0"/>
      <p:bldP spid="7" grpId="0"/>
      <p:bldP spid="10" grpId="0"/>
      <p:bldP spid="11" grpId="0"/>
      <p:bldP spid="12" grpId="0"/>
      <p:bldP spid="15" grpId="0"/>
      <p:bldP spid="16" grpId="0"/>
      <p:bldP spid="18" grpId="0"/>
      <p:bldP spid="19" grpId="0"/>
      <p:bldP spid="21" grpId="0"/>
      <p:bldP spid="23" grpId="0"/>
      <p:bldP spid="24" grpId="0"/>
      <p:bldP spid="26" grpId="0"/>
      <p:bldP spid="27" grpId="0"/>
      <p:bldP spid="29" grpId="0"/>
      <p:bldP spid="30" grpId="0"/>
      <p:bldP spid="33" grpId="0"/>
      <p:bldP spid="34" grpId="0"/>
      <p:bldP spid="35" grpId="0"/>
      <p:bldP spid="36" grpId="0"/>
      <p:bldP spid="3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ÐÐ°ÑÑÐ¸Ð½ÐºÐ¸ Ð¿Ð¾ Ð·Ð°Ð¿ÑÐ¾ÑÑ ÑÐ¿Ð¾ÑÑÐ·Ð°Ð» ÑÐºÐ¾Ð»ÑÐ½ÑÐ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09"/>
            <a:ext cx="9144000" cy="5286391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7200" y="642938"/>
            <a:ext cx="8229600" cy="857250"/>
          </a:xfrm>
          <a:prstGeom prst="rect">
            <a:avLst/>
          </a:prstGeom>
          <a:solidFill>
            <a:srgbClr val="00B0F0">
              <a:alpha val="15000"/>
            </a:srgbClr>
          </a:solidFill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err="1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Физминутка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7" name="Picture 3" descr="C:\Users\SafiulYI\Desktop\basket1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14620"/>
            <a:ext cx="4214810" cy="3936145"/>
          </a:xfrm>
          <a:prstGeom prst="rect">
            <a:avLst/>
          </a:prstGeom>
          <a:noFill/>
        </p:spPr>
      </p:pic>
      <p:pic>
        <p:nvPicPr>
          <p:cNvPr id="1028" name="Picture 4" descr="C:\Users\SafiulYI\Desktop\2149099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4572008"/>
            <a:ext cx="2534897" cy="1571636"/>
          </a:xfrm>
          <a:prstGeom prst="rect">
            <a:avLst/>
          </a:prstGeom>
          <a:noFill/>
        </p:spPr>
      </p:pic>
      <p:pic>
        <p:nvPicPr>
          <p:cNvPr id="2" name="Picture 2" descr="C:\Users\SafiulYI\Desktop\мяч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3571876"/>
            <a:ext cx="1643074" cy="1432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357562"/>
            <a:ext cx="9144000" cy="1785950"/>
          </a:xfrm>
          <a:ln w="38100">
            <a:solidFill>
              <a:schemeClr val="accent1"/>
            </a:solidFill>
          </a:ln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Карточка №2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Найдите процент содержания меди в сплаве, если 600 г сплава содержит 48 г меди.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357166"/>
            <a:ext cx="9144000" cy="1000126"/>
          </a:xfrm>
          <a:prstGeom prst="rect">
            <a:avLst/>
          </a:prstGeom>
          <a:solidFill>
            <a:srgbClr val="00B0F0">
              <a:alpha val="15000"/>
            </a:srgbClr>
          </a:solidFill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Работа в парах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0" y="1357298"/>
            <a:ext cx="9144000" cy="2000264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5125" marR="0" lvl="0" indent="-255588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SzTx/>
              <a:buFont typeface="Georgia" pitchFamily="18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Карточка №1</a:t>
            </a:r>
          </a:p>
          <a:p>
            <a:pPr marL="365125" marR="0" lvl="0" indent="-2555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SzTx/>
              <a:buFont typeface="Georgia" pitchFamily="18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Из 60 кг свежих слив получают 21 кг сушёных. Сколько надо взять свежих слив, чтобы получить 35 кг сушёных слив?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0" y="5143512"/>
            <a:ext cx="9144000" cy="1714488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5125" marR="0" lvl="0" indent="-255588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SzTx/>
              <a:buFont typeface="Georgia" pitchFamily="18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Карточка №3</a:t>
            </a:r>
          </a:p>
          <a:p>
            <a:pPr marL="365125" marR="0" lvl="0" indent="-2555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SzTx/>
              <a:buFont typeface="Georgia" pitchFamily="18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Цена товара снизилась с 340 р. До 323 р. На сколько процентов снизилась цена товара?</a:t>
            </a:r>
          </a:p>
          <a:p>
            <a:pPr marL="365125" marR="0" lvl="0" indent="-2555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SzTx/>
              <a:buFont typeface="Georgia" pitchFamily="18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43702" y="2786058"/>
            <a:ext cx="23775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100 кг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13350" y="4548854"/>
            <a:ext cx="2007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8 %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15140" y="6215082"/>
            <a:ext cx="2007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5 %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animBg="1"/>
      <p:bldP spid="7" grpId="0" animBg="1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28688" y="714375"/>
            <a:ext cx="7286625" cy="1066800"/>
          </a:xfrm>
          <a:prstGeom prst="rect">
            <a:avLst/>
          </a:prstGeom>
          <a:solidFill>
            <a:schemeClr val="accent6">
              <a:lumMod val="60000"/>
              <a:lumOff val="40000"/>
              <a:alpha val="56000"/>
            </a:schemeClr>
          </a:solidFill>
          <a:ln w="63500">
            <a:solidFill>
              <a:srgbClr val="0070C0"/>
            </a:solidFill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atin typeface="+mj-lt"/>
                <a:ea typeface="+mj-ea"/>
                <a:cs typeface="+mj-cs"/>
              </a:rPr>
              <a:t>Задачи на проценты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1438" y="2143125"/>
            <a:ext cx="2857500" cy="1066800"/>
          </a:xfrm>
          <a:prstGeom prst="rect">
            <a:avLst/>
          </a:prstGeom>
          <a:solidFill>
            <a:schemeClr val="accent6">
              <a:lumMod val="60000"/>
              <a:lumOff val="40000"/>
              <a:alpha val="56000"/>
            </a:schemeClr>
          </a:solidFill>
          <a:ln w="63500">
            <a:solidFill>
              <a:srgbClr val="0070C0"/>
            </a:solidFill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atin typeface="+mj-lt"/>
                <a:ea typeface="+mj-ea"/>
                <a:cs typeface="+mj-cs"/>
              </a:rPr>
              <a:t>Биология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143250" y="2143125"/>
            <a:ext cx="2857500" cy="1066800"/>
          </a:xfrm>
          <a:prstGeom prst="rect">
            <a:avLst/>
          </a:prstGeom>
          <a:solidFill>
            <a:schemeClr val="accent6">
              <a:lumMod val="60000"/>
              <a:lumOff val="40000"/>
              <a:alpha val="56000"/>
            </a:schemeClr>
          </a:solidFill>
          <a:ln w="63500">
            <a:solidFill>
              <a:srgbClr val="0070C0"/>
            </a:solidFill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atin typeface="+mj-lt"/>
                <a:ea typeface="+mj-ea"/>
                <a:cs typeface="+mj-cs"/>
              </a:rPr>
              <a:t>Химия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215063" y="2143125"/>
            <a:ext cx="2857500" cy="1066800"/>
          </a:xfrm>
          <a:prstGeom prst="rect">
            <a:avLst/>
          </a:prstGeom>
          <a:solidFill>
            <a:schemeClr val="accent6">
              <a:lumMod val="60000"/>
              <a:lumOff val="40000"/>
              <a:alpha val="56000"/>
            </a:schemeClr>
          </a:solidFill>
          <a:ln w="63500">
            <a:solidFill>
              <a:srgbClr val="0070C0"/>
            </a:solidFill>
          </a:ln>
        </p:spPr>
        <p:txBody>
          <a:bodyPr anchor="ctr">
            <a:normAutofit fontScale="92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atin typeface="+mj-lt"/>
                <a:ea typeface="+mj-ea"/>
                <a:cs typeface="+mj-cs"/>
              </a:rPr>
              <a:t>Экономика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1643063" y="1785938"/>
            <a:ext cx="1428750" cy="28575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4" idx="2"/>
            <a:endCxn id="6" idx="0"/>
          </p:cNvCxnSpPr>
          <p:nvPr/>
        </p:nvCxnSpPr>
        <p:spPr>
          <a:xfrm rot="5400000">
            <a:off x="4391026" y="1960562"/>
            <a:ext cx="361950" cy="317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7" idx="0"/>
          </p:cNvCxnSpPr>
          <p:nvPr/>
        </p:nvCxnSpPr>
        <p:spPr>
          <a:xfrm>
            <a:off x="6143625" y="1785938"/>
            <a:ext cx="1500188" cy="3571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1">
            <a:hlinkClick r:id="rId2" action="ppaction://hlinksldjump"/>
          </p:cNvPr>
          <p:cNvSpPr txBox="1">
            <a:spLocks/>
          </p:cNvSpPr>
          <p:nvPr/>
        </p:nvSpPr>
        <p:spPr>
          <a:xfrm>
            <a:off x="71438" y="3429000"/>
            <a:ext cx="2857500" cy="785813"/>
          </a:xfrm>
          <a:prstGeom prst="rect">
            <a:avLst/>
          </a:prstGeom>
          <a:solidFill>
            <a:srgbClr val="FF0000"/>
          </a:solidFill>
          <a:ln w="63500">
            <a:solidFill>
              <a:srgbClr val="0070C0"/>
            </a:solidFill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atin typeface="+mj-lt"/>
                <a:ea typeface="+mj-ea"/>
                <a:cs typeface="+mj-cs"/>
              </a:rPr>
              <a:t>На 5</a:t>
            </a:r>
          </a:p>
        </p:txBody>
      </p:sp>
      <p:sp>
        <p:nvSpPr>
          <p:cNvPr id="11" name="Заголовок 1">
            <a:hlinkClick r:id="rId3" action="ppaction://hlinksldjump"/>
          </p:cNvPr>
          <p:cNvSpPr txBox="1">
            <a:spLocks/>
          </p:cNvSpPr>
          <p:nvPr/>
        </p:nvSpPr>
        <p:spPr>
          <a:xfrm>
            <a:off x="3143250" y="3429000"/>
            <a:ext cx="2857500" cy="785813"/>
          </a:xfrm>
          <a:prstGeom prst="rect">
            <a:avLst/>
          </a:prstGeom>
          <a:solidFill>
            <a:srgbClr val="FF0000"/>
          </a:solidFill>
          <a:ln w="63500">
            <a:solidFill>
              <a:srgbClr val="0070C0"/>
            </a:solidFill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atin typeface="+mj-lt"/>
                <a:ea typeface="+mj-ea"/>
                <a:cs typeface="+mj-cs"/>
              </a:rPr>
              <a:t>На 5</a:t>
            </a:r>
          </a:p>
        </p:txBody>
      </p:sp>
      <p:sp>
        <p:nvSpPr>
          <p:cNvPr id="12" name="Заголовок 1">
            <a:hlinkClick r:id="rId4" action="ppaction://hlinksldjump"/>
          </p:cNvPr>
          <p:cNvSpPr txBox="1">
            <a:spLocks/>
          </p:cNvSpPr>
          <p:nvPr/>
        </p:nvSpPr>
        <p:spPr>
          <a:xfrm>
            <a:off x="6215063" y="3429000"/>
            <a:ext cx="2857500" cy="785813"/>
          </a:xfrm>
          <a:prstGeom prst="rect">
            <a:avLst/>
          </a:prstGeom>
          <a:solidFill>
            <a:srgbClr val="FF0000"/>
          </a:solidFill>
          <a:ln w="63500">
            <a:solidFill>
              <a:srgbClr val="0070C0"/>
            </a:solidFill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atin typeface="+mj-lt"/>
                <a:ea typeface="+mj-ea"/>
                <a:cs typeface="+mj-cs"/>
              </a:rPr>
              <a:t>На 5</a:t>
            </a:r>
          </a:p>
        </p:txBody>
      </p:sp>
      <p:sp>
        <p:nvSpPr>
          <p:cNvPr id="13" name="Заголовок 1">
            <a:hlinkClick r:id="rId5" action="ppaction://hlinksldjump"/>
          </p:cNvPr>
          <p:cNvSpPr txBox="1">
            <a:spLocks/>
          </p:cNvSpPr>
          <p:nvPr/>
        </p:nvSpPr>
        <p:spPr>
          <a:xfrm>
            <a:off x="71438" y="4500563"/>
            <a:ext cx="2857500" cy="785812"/>
          </a:xfrm>
          <a:prstGeom prst="rect">
            <a:avLst/>
          </a:prstGeom>
          <a:solidFill>
            <a:srgbClr val="00B050"/>
          </a:solidFill>
          <a:ln w="63500">
            <a:solidFill>
              <a:srgbClr val="0070C0"/>
            </a:solidFill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atin typeface="+mj-lt"/>
                <a:ea typeface="+mj-ea"/>
                <a:cs typeface="+mj-cs"/>
              </a:rPr>
              <a:t>На 4</a:t>
            </a:r>
          </a:p>
        </p:txBody>
      </p:sp>
      <p:sp>
        <p:nvSpPr>
          <p:cNvPr id="14" name="Заголовок 1">
            <a:hlinkClick r:id="rId6" action="ppaction://hlinksldjump"/>
          </p:cNvPr>
          <p:cNvSpPr txBox="1">
            <a:spLocks/>
          </p:cNvSpPr>
          <p:nvPr/>
        </p:nvSpPr>
        <p:spPr>
          <a:xfrm>
            <a:off x="3143250" y="4500563"/>
            <a:ext cx="2857500" cy="785812"/>
          </a:xfrm>
          <a:prstGeom prst="rect">
            <a:avLst/>
          </a:prstGeom>
          <a:solidFill>
            <a:srgbClr val="00B050"/>
          </a:solidFill>
          <a:ln w="63500">
            <a:solidFill>
              <a:srgbClr val="0070C0"/>
            </a:solidFill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atin typeface="+mj-lt"/>
                <a:ea typeface="+mj-ea"/>
                <a:cs typeface="+mj-cs"/>
              </a:rPr>
              <a:t>На 4</a:t>
            </a:r>
          </a:p>
        </p:txBody>
      </p:sp>
      <p:sp>
        <p:nvSpPr>
          <p:cNvPr id="15" name="Заголовок 1">
            <a:hlinkClick r:id="rId7" action="ppaction://hlinksldjump"/>
          </p:cNvPr>
          <p:cNvSpPr txBox="1">
            <a:spLocks/>
          </p:cNvSpPr>
          <p:nvPr/>
        </p:nvSpPr>
        <p:spPr>
          <a:xfrm>
            <a:off x="6215063" y="4500563"/>
            <a:ext cx="2857500" cy="785812"/>
          </a:xfrm>
          <a:prstGeom prst="rect">
            <a:avLst/>
          </a:prstGeom>
          <a:solidFill>
            <a:srgbClr val="00B050"/>
          </a:solidFill>
          <a:ln w="63500">
            <a:solidFill>
              <a:srgbClr val="0070C0"/>
            </a:solidFill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atin typeface="+mj-lt"/>
                <a:ea typeface="+mj-ea"/>
                <a:cs typeface="+mj-cs"/>
              </a:rPr>
              <a:t>На 4</a:t>
            </a:r>
          </a:p>
        </p:txBody>
      </p:sp>
      <p:sp>
        <p:nvSpPr>
          <p:cNvPr id="17" name="Заголовок 1">
            <a:hlinkClick r:id="rId8" action="ppaction://hlinksldjump"/>
          </p:cNvPr>
          <p:cNvSpPr txBox="1">
            <a:spLocks/>
          </p:cNvSpPr>
          <p:nvPr/>
        </p:nvSpPr>
        <p:spPr>
          <a:xfrm>
            <a:off x="71438" y="5572125"/>
            <a:ext cx="2857500" cy="785813"/>
          </a:xfrm>
          <a:prstGeom prst="rect">
            <a:avLst/>
          </a:prstGeom>
          <a:solidFill>
            <a:srgbClr val="FFFF00"/>
          </a:solidFill>
          <a:ln w="63500">
            <a:solidFill>
              <a:srgbClr val="0070C0"/>
            </a:solidFill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atin typeface="+mj-lt"/>
                <a:ea typeface="+mj-ea"/>
                <a:cs typeface="+mj-cs"/>
              </a:rPr>
              <a:t>На 3</a:t>
            </a:r>
          </a:p>
        </p:txBody>
      </p:sp>
      <p:sp>
        <p:nvSpPr>
          <p:cNvPr id="18" name="Заголовок 1">
            <a:hlinkClick r:id="rId9" action="ppaction://hlinksldjump"/>
          </p:cNvPr>
          <p:cNvSpPr txBox="1">
            <a:spLocks/>
          </p:cNvSpPr>
          <p:nvPr/>
        </p:nvSpPr>
        <p:spPr>
          <a:xfrm>
            <a:off x="3143250" y="5572125"/>
            <a:ext cx="2857500" cy="785813"/>
          </a:xfrm>
          <a:prstGeom prst="rect">
            <a:avLst/>
          </a:prstGeom>
          <a:solidFill>
            <a:srgbClr val="FFFF00"/>
          </a:solidFill>
          <a:ln w="63500">
            <a:solidFill>
              <a:srgbClr val="0070C0"/>
            </a:solidFill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atin typeface="+mj-lt"/>
                <a:ea typeface="+mj-ea"/>
                <a:cs typeface="+mj-cs"/>
              </a:rPr>
              <a:t>На 3</a:t>
            </a:r>
          </a:p>
        </p:txBody>
      </p:sp>
      <p:sp>
        <p:nvSpPr>
          <p:cNvPr id="19" name="Заголовок 1">
            <a:hlinkClick r:id="rId10" action="ppaction://hlinksldjump"/>
          </p:cNvPr>
          <p:cNvSpPr txBox="1">
            <a:spLocks/>
          </p:cNvSpPr>
          <p:nvPr/>
        </p:nvSpPr>
        <p:spPr>
          <a:xfrm>
            <a:off x="6215063" y="5572125"/>
            <a:ext cx="2857500" cy="785813"/>
          </a:xfrm>
          <a:prstGeom prst="rect">
            <a:avLst/>
          </a:prstGeom>
          <a:solidFill>
            <a:srgbClr val="FFFF00"/>
          </a:solidFill>
          <a:ln w="63500">
            <a:solidFill>
              <a:srgbClr val="0070C0"/>
            </a:solidFill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atin typeface="+mj-lt"/>
                <a:ea typeface="+mj-ea"/>
                <a:cs typeface="+mj-cs"/>
              </a:rPr>
              <a:t>На 3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0454" y="3009913"/>
            <a:ext cx="6437826" cy="3633797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645036"/>
          </a:xfrm>
        </p:spPr>
        <p:txBody>
          <a:bodyPr/>
          <a:lstStyle/>
          <a:p>
            <a:pPr lvl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Учебник.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Стр. 127 </a:t>
            </a:r>
          </a:p>
          <a:p>
            <a:pPr lvl="0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№651, 653</a:t>
            </a:r>
            <a:endParaRPr lang="ru-RU" sz="4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642938"/>
            <a:ext cx="8229600" cy="857250"/>
          </a:xfrm>
          <a:prstGeom prst="rect">
            <a:avLst/>
          </a:prstGeom>
          <a:solidFill>
            <a:srgbClr val="00B0F0">
              <a:alpha val="14902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Домашнее задание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28775"/>
            <a:ext cx="6300788" cy="4525963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3600" smtClean="0">
                <a:solidFill>
                  <a:srgbClr val="009900"/>
                </a:solidFill>
                <a:cs typeface="Times New Roman" pitchFamily="18" charset="0"/>
              </a:rPr>
              <a:t>Мне все понятно, у меня все получается!</a:t>
            </a:r>
          </a:p>
          <a:p>
            <a:pPr eaLnBrk="1" hangingPunct="1">
              <a:lnSpc>
                <a:spcPct val="80000"/>
              </a:lnSpc>
            </a:pPr>
            <a:endParaRPr lang="ru-RU" sz="3600" smtClean="0">
              <a:solidFill>
                <a:srgbClr val="FF0000"/>
              </a:solidFill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3600" smtClean="0">
                <a:solidFill>
                  <a:srgbClr val="FF9900"/>
                </a:solidFill>
                <a:cs typeface="Times New Roman" pitchFamily="18" charset="0"/>
              </a:rPr>
              <a:t>У меня еще есть ошибки, но я стараюсь!</a:t>
            </a:r>
          </a:p>
          <a:p>
            <a:pPr eaLnBrk="1" hangingPunct="1">
              <a:lnSpc>
                <a:spcPct val="80000"/>
              </a:lnSpc>
            </a:pPr>
            <a:endParaRPr lang="ru-RU" sz="3600" smtClean="0">
              <a:solidFill>
                <a:schemeClr val="accent2"/>
              </a:solidFill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3600" smtClean="0">
                <a:solidFill>
                  <a:srgbClr val="FF0000"/>
                </a:solidFill>
                <a:cs typeface="Times New Roman" pitchFamily="18" charset="0"/>
              </a:rPr>
              <a:t>Я ничего не понимаю,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3600" smtClean="0">
                <a:solidFill>
                  <a:srgbClr val="FF0000"/>
                </a:solidFill>
                <a:cs typeface="Times New Roman" pitchFamily="18" charset="0"/>
              </a:rPr>
              <a:t>   у меня ничего не получается!</a:t>
            </a:r>
          </a:p>
        </p:txBody>
      </p:sp>
      <p:sp>
        <p:nvSpPr>
          <p:cNvPr id="18435" name="TextBox 1"/>
          <p:cNvSpPr txBox="1">
            <a:spLocks noChangeArrowheads="1"/>
          </p:cNvSpPr>
          <p:nvPr/>
        </p:nvSpPr>
        <p:spPr bwMode="auto">
          <a:xfrm>
            <a:off x="395288" y="260350"/>
            <a:ext cx="84248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Вырази свое настроение</a:t>
            </a:r>
          </a:p>
        </p:txBody>
      </p:sp>
      <p:pic>
        <p:nvPicPr>
          <p:cNvPr id="18436" name="Picture 7" descr="C:\Users\SafiulYI\Desktop\смайлики - копия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1268413"/>
            <a:ext cx="163036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8" descr="C:\Users\SafiulYI\Desktop\смайлики - копия (5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50" y="1484313"/>
            <a:ext cx="97155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9" descr="C:\Users\SafiulYI\Desktop\смайлики - копия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2897188"/>
            <a:ext cx="1800225" cy="168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10" descr="C:\Users\SafiulYI\Desktop\смайлики - копия (3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96188" y="3213100"/>
            <a:ext cx="110807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11" descr="C:\Users\SafiulYI\Desktop\смайлики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67400" y="4724400"/>
            <a:ext cx="173037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12" descr="C:\Users\SafiulYI\Desktop\смайлики - копия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96188" y="5300663"/>
            <a:ext cx="1008062" cy="109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0"/>
            <a:ext cx="9093200" cy="6835775"/>
            <a:chOff x="14" y="0"/>
            <a:chExt cx="5728" cy="4306"/>
          </a:xfrm>
        </p:grpSpPr>
        <p:sp>
          <p:nvSpPr>
            <p:cNvPr id="19471" name="Freeform 4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2" name="Freeform 5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3" name="Freeform 6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4" name="Freeform 7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5" name="Freeform 8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6" name="Freeform 9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19489" name="Arc 11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490" name="Arc 12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9478" name="Freeform 13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9" name="Freeform 14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15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19487" name="Arc 16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488" name="Arc 17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" name="Group 18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19485" name="Arc 19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486" name="Arc 20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21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19483" name="Arc 2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484" name="Arc 2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pic>
        <p:nvPicPr>
          <p:cNvPr id="19459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3200" y="4895850"/>
            <a:ext cx="3540125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Box 23"/>
          <p:cNvSpPr txBox="1">
            <a:spLocks noChangeArrowheads="1"/>
          </p:cNvSpPr>
          <p:nvPr/>
        </p:nvSpPr>
        <p:spPr bwMode="auto">
          <a:xfrm>
            <a:off x="1819275" y="1844675"/>
            <a:ext cx="60912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6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Спасибо за урок!</a:t>
            </a:r>
          </a:p>
        </p:txBody>
      </p:sp>
      <p:grpSp>
        <p:nvGrpSpPr>
          <p:cNvPr id="7" name="Group 52"/>
          <p:cNvGrpSpPr>
            <a:grpSpLocks/>
          </p:cNvGrpSpPr>
          <p:nvPr/>
        </p:nvGrpSpPr>
        <p:grpSpPr bwMode="auto">
          <a:xfrm rot="-6117781">
            <a:off x="870744" y="5258594"/>
            <a:ext cx="596900" cy="1401762"/>
            <a:chOff x="3797" y="754"/>
            <a:chExt cx="852" cy="1931"/>
          </a:xfrm>
        </p:grpSpPr>
        <p:sp>
          <p:nvSpPr>
            <p:cNvPr id="19467" name="Freeform 53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>
                <a:gd name="T0" fmla="*/ 0 w 1252"/>
                <a:gd name="T1" fmla="*/ 1 h 3125"/>
                <a:gd name="T2" fmla="*/ 1 w 1252"/>
                <a:gd name="T3" fmla="*/ 0 h 3125"/>
                <a:gd name="T4" fmla="*/ 5 w 1252"/>
                <a:gd name="T5" fmla="*/ 2 h 3125"/>
                <a:gd name="T6" fmla="*/ 5 w 1252"/>
                <a:gd name="T7" fmla="*/ 3 h 3125"/>
                <a:gd name="T8" fmla="*/ 5 w 1252"/>
                <a:gd name="T9" fmla="*/ 2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74" name="Freeform 54"/>
            <p:cNvSpPr>
              <a:spLocks/>
            </p:cNvSpPr>
            <p:nvPr/>
          </p:nvSpPr>
          <p:spPr bwMode="auto">
            <a:xfrm rot="78698">
              <a:off x="4463" y="2296"/>
              <a:ext cx="213" cy="376"/>
            </a:xfrm>
            <a:custGeom>
              <a:avLst/>
              <a:gdLst>
                <a:gd name="T0" fmla="*/ 316 w 316"/>
                <a:gd name="T1" fmla="*/ 608 h 608"/>
                <a:gd name="T2" fmla="*/ 227 w 316"/>
                <a:gd name="T3" fmla="*/ 0 h 608"/>
                <a:gd name="T4" fmla="*/ 0 w 316"/>
                <a:gd name="T5" fmla="*/ 90 h 608"/>
                <a:gd name="T6" fmla="*/ 316 w 316"/>
                <a:gd name="T7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9469" name="Freeform 55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>
                <a:gd name="T0" fmla="*/ 1 w 121"/>
                <a:gd name="T1" fmla="*/ 0 h 230"/>
                <a:gd name="T2" fmla="*/ 0 w 121"/>
                <a:gd name="T3" fmla="*/ 1 h 230"/>
                <a:gd name="T4" fmla="*/ 1 w 121"/>
                <a:gd name="T5" fmla="*/ 1 h 230"/>
                <a:gd name="T6" fmla="*/ 1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0" name="Freeform 56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>
                <a:gd name="T0" fmla="*/ 3 w 1094"/>
                <a:gd name="T1" fmla="*/ 2 h 2612"/>
                <a:gd name="T2" fmla="*/ 5 w 1094"/>
                <a:gd name="T3" fmla="*/ 2 h 2612"/>
                <a:gd name="T4" fmla="*/ 5 w 1094"/>
                <a:gd name="T5" fmla="*/ 2 h 2612"/>
                <a:gd name="T6" fmla="*/ 1 w 1094"/>
                <a:gd name="T7" fmla="*/ 0 h 2612"/>
                <a:gd name="T8" fmla="*/ 0 w 1094"/>
                <a:gd name="T9" fmla="*/ 1 h 2612"/>
                <a:gd name="T10" fmla="*/ 5 w 1094"/>
                <a:gd name="T11" fmla="*/ 2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47"/>
          <p:cNvGrpSpPr>
            <a:grpSpLocks/>
          </p:cNvGrpSpPr>
          <p:nvPr/>
        </p:nvGrpSpPr>
        <p:grpSpPr bwMode="auto">
          <a:xfrm rot="-4863340">
            <a:off x="1389063" y="5532438"/>
            <a:ext cx="546100" cy="1524000"/>
            <a:chOff x="3797" y="754"/>
            <a:chExt cx="852" cy="1931"/>
          </a:xfrm>
        </p:grpSpPr>
        <p:sp>
          <p:nvSpPr>
            <p:cNvPr id="19463" name="Freeform 48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>
                <a:gd name="T0" fmla="*/ 0 w 1252"/>
                <a:gd name="T1" fmla="*/ 1 h 3125"/>
                <a:gd name="T2" fmla="*/ 1 w 1252"/>
                <a:gd name="T3" fmla="*/ 0 h 3125"/>
                <a:gd name="T4" fmla="*/ 5 w 1252"/>
                <a:gd name="T5" fmla="*/ 2 h 3125"/>
                <a:gd name="T6" fmla="*/ 5 w 1252"/>
                <a:gd name="T7" fmla="*/ 3 h 3125"/>
                <a:gd name="T8" fmla="*/ 5 w 1252"/>
                <a:gd name="T9" fmla="*/ 2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FF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69" name="Freeform 49"/>
            <p:cNvSpPr>
              <a:spLocks/>
            </p:cNvSpPr>
            <p:nvPr/>
          </p:nvSpPr>
          <p:spPr bwMode="auto">
            <a:xfrm rot="78698">
              <a:off x="4452" y="2310"/>
              <a:ext cx="213" cy="370"/>
            </a:xfrm>
            <a:custGeom>
              <a:avLst/>
              <a:gdLst>
                <a:gd name="T0" fmla="*/ 316 w 316"/>
                <a:gd name="T1" fmla="*/ 608 h 608"/>
                <a:gd name="T2" fmla="*/ 227 w 316"/>
                <a:gd name="T3" fmla="*/ 0 h 608"/>
                <a:gd name="T4" fmla="*/ 0 w 316"/>
                <a:gd name="T5" fmla="*/ 90 h 608"/>
                <a:gd name="T6" fmla="*/ 316 w 316"/>
                <a:gd name="T7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3175" cmpd="sng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9465" name="Freeform 50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>
                <a:gd name="T0" fmla="*/ 1 w 121"/>
                <a:gd name="T1" fmla="*/ 0 h 230"/>
                <a:gd name="T2" fmla="*/ 0 w 121"/>
                <a:gd name="T3" fmla="*/ 1 h 230"/>
                <a:gd name="T4" fmla="*/ 1 w 121"/>
                <a:gd name="T5" fmla="*/ 1 h 230"/>
                <a:gd name="T6" fmla="*/ 1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6" name="Freeform 51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>
                <a:gd name="T0" fmla="*/ 3 w 1094"/>
                <a:gd name="T1" fmla="*/ 2 h 2612"/>
                <a:gd name="T2" fmla="*/ 5 w 1094"/>
                <a:gd name="T3" fmla="*/ 2 h 2612"/>
                <a:gd name="T4" fmla="*/ 5 w 1094"/>
                <a:gd name="T5" fmla="*/ 2 h 2612"/>
                <a:gd name="T6" fmla="*/ 1 w 1094"/>
                <a:gd name="T7" fmla="*/ 0 h 2612"/>
                <a:gd name="T8" fmla="*/ 0 w 1094"/>
                <a:gd name="T9" fmla="*/ 1 h 2612"/>
                <a:gd name="T10" fmla="*/ 5 w 1094"/>
                <a:gd name="T11" fmla="*/ 2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FF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pPr algn="ctr"/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Экономика</a:t>
            </a:r>
            <a:r>
              <a:rPr lang="en-US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5</a:t>
            </a:r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Georgia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Хоккейные коньки стоили 4500 руб. Сначала цену снизили на 20%, а потом эту сниженную цену повысили на 20%. Сколько стали стоить коньки после повышения цены?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71500" y="5929313"/>
            <a:ext cx="3857625" cy="584200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Ответ: 4320 рублей</a:t>
            </a:r>
          </a:p>
        </p:txBody>
      </p:sp>
      <p:sp>
        <p:nvSpPr>
          <p:cNvPr id="5" name="Стрелка вверх 4">
            <a:hlinkClick r:id="rId2" action="ppaction://hlinksldjump"/>
          </p:cNvPr>
          <p:cNvSpPr/>
          <p:nvPr/>
        </p:nvSpPr>
        <p:spPr>
          <a:xfrm>
            <a:off x="7572375" y="5929313"/>
            <a:ext cx="1214438" cy="5715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7654" name="Picture 6" descr="100021671-600x6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3860800"/>
            <a:ext cx="2736850" cy="2736850"/>
          </a:xfrm>
          <a:prstGeom prst="rect">
            <a:avLst/>
          </a:prstGeom>
          <a:noFill/>
        </p:spPr>
      </p:pic>
      <p:pic>
        <p:nvPicPr>
          <p:cNvPr id="27655" name="Picture 7" descr="20626828b7ec9b6560781de3dac3c6c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64313" y="3429000"/>
            <a:ext cx="2151062" cy="2592388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0" name="Picture 8" descr="b2eb27f9fdfa89c1eac7b82e2fsd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375025"/>
            <a:ext cx="4103688" cy="3078163"/>
          </a:xfrm>
          <a:prstGeom prst="rect">
            <a:avLst/>
          </a:prstGeom>
          <a:noFill/>
        </p:spPr>
      </p:pic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/>
          <a:lstStyle/>
          <a:p>
            <a:pPr algn="ctr"/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Экономика на 4</a:t>
            </a:r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457200" y="2249488"/>
            <a:ext cx="8229600" cy="2179637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Виноград стоит 160 рублей за килограмм, а малина — 200 рублей за килограмм. На сколько процентов виноград дешевле малины?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71500" y="5929313"/>
            <a:ext cx="2643188" cy="584200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Ответ: 20%</a:t>
            </a:r>
          </a:p>
        </p:txBody>
      </p:sp>
      <p:sp>
        <p:nvSpPr>
          <p:cNvPr id="5" name="Стрелка вверх 4">
            <a:hlinkClick r:id="rId3" action="ppaction://hlinksldjump"/>
          </p:cNvPr>
          <p:cNvSpPr/>
          <p:nvPr/>
        </p:nvSpPr>
        <p:spPr>
          <a:xfrm>
            <a:off x="7572375" y="5929313"/>
            <a:ext cx="1214438" cy="5715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678" name="Picture 6" descr="81803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00" y="3933825"/>
            <a:ext cx="1943100" cy="25908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0" y="2214554"/>
            <a:ext cx="9144000" cy="4359284"/>
          </a:xfrm>
        </p:spPr>
        <p:txBody>
          <a:bodyPr/>
          <a:lstStyle/>
          <a:p>
            <a:pPr marL="623887" indent="-51435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Повторить, обобщить и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систематизи-ровать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материал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 темам:</a:t>
            </a:r>
          </a:p>
          <a:p>
            <a:pPr marL="623887" indent="-514350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623887" indent="-514350"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«Отношения и пропорции.  Процентное отношение двух чисел»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500034" y="785794"/>
            <a:ext cx="8229600" cy="857250"/>
          </a:xfrm>
          <a:prstGeom prst="rect">
            <a:avLst/>
          </a:prstGeom>
          <a:solidFill>
            <a:srgbClr val="00B0F0">
              <a:alpha val="14902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Цель урока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pPr algn="ctr"/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Экономика на 3</a:t>
            </a:r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>
          <a:xfrm>
            <a:off x="457200" y="2249488"/>
            <a:ext cx="8229600" cy="2036762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Стоимость проезда в пригородном электропоезде составляет 198 рублей. Школьникам предоставляется скидка 50%. Сколько рублей заплатит школьник?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71500" y="5929313"/>
            <a:ext cx="3500438" cy="584200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Ответ: 99 рублей</a:t>
            </a:r>
          </a:p>
        </p:txBody>
      </p:sp>
      <p:sp>
        <p:nvSpPr>
          <p:cNvPr id="6" name="Стрелка вверх 5">
            <a:hlinkClick r:id="rId2" action="ppaction://hlinksldjump"/>
          </p:cNvPr>
          <p:cNvSpPr/>
          <p:nvPr/>
        </p:nvSpPr>
        <p:spPr>
          <a:xfrm>
            <a:off x="7572375" y="5929313"/>
            <a:ext cx="1214438" cy="5715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9702" name="Picture 6" descr="231386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3860800"/>
            <a:ext cx="4176712" cy="2630488"/>
          </a:xfrm>
          <a:prstGeom prst="rect">
            <a:avLst/>
          </a:prstGeom>
          <a:noFill/>
        </p:spPr>
      </p:pic>
      <p:pic>
        <p:nvPicPr>
          <p:cNvPr id="29703" name="Picture 7" descr="RidapGEd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4076700"/>
            <a:ext cx="2297113" cy="1722438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pPr algn="ctr"/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Биология на 5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49488"/>
            <a:ext cx="8229600" cy="2465387"/>
          </a:xfrm>
        </p:spPr>
        <p:txBody>
          <a:bodyPr>
            <a:normAutofit lnSpcReduction="100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Суточная норма потребления витамина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взрослого человека составляет 60 мг. Один помидор в среднем содержит 17 мг витамина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Сколько  процентов суточной нормы витамина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получил человек, съевший один помидор? Ответ округлите до целых.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верх 4">
            <a:hlinkClick r:id="rId2" action="ppaction://hlinksldjump"/>
          </p:cNvPr>
          <p:cNvSpPr/>
          <p:nvPr/>
        </p:nvSpPr>
        <p:spPr>
          <a:xfrm>
            <a:off x="7572375" y="5929313"/>
            <a:ext cx="1214438" cy="5715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71500" y="5929313"/>
            <a:ext cx="2500313" cy="584200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Ответ: 28 %</a:t>
            </a:r>
          </a:p>
        </p:txBody>
      </p:sp>
      <p:pic>
        <p:nvPicPr>
          <p:cNvPr id="30726" name="Picture 6" descr="k9gzj4l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4497388"/>
            <a:ext cx="3905250" cy="2171700"/>
          </a:xfrm>
          <a:prstGeom prst="rect">
            <a:avLst/>
          </a:prstGeom>
          <a:noFill/>
        </p:spPr>
      </p:pic>
      <p:pic>
        <p:nvPicPr>
          <p:cNvPr id="30727" name="Picture 7" descr="ovoshch-animatsionnaya-kartinka-0027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5724525" y="4149725"/>
            <a:ext cx="2089150" cy="244792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/>
          <a:lstStyle/>
          <a:p>
            <a:pPr algn="ctr"/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Биология на 4</a:t>
            </a:r>
          </a:p>
        </p:txBody>
      </p:sp>
      <p:sp>
        <p:nvSpPr>
          <p:cNvPr id="317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Georgia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Рост человека археологи могут определить даже по отдельным костям. Например, длина малой берцовой кости составляет 22% роста человека, а локтевой кости составляет 16% роста человека.</a:t>
            </a:r>
          </a:p>
          <a:p>
            <a:pPr>
              <a:buFont typeface="Georgia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Georgia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При раскопках нашли малую берцовую кость длиной 38,5 см. Вычислите каков был рост человека?</a:t>
            </a:r>
          </a:p>
          <a:p>
            <a:endParaRPr lang="ru-RU" smtClean="0"/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7572375" y="5929313"/>
            <a:ext cx="1214438" cy="5715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71500" y="5929313"/>
            <a:ext cx="2714625" cy="584200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Ответ: 175см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pPr algn="ctr"/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Биология на 3</a:t>
            </a:r>
          </a:p>
        </p:txBody>
      </p:sp>
      <p:sp>
        <p:nvSpPr>
          <p:cNvPr id="327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Georgia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Если суточная потребность организма в каротине 4,5 мг, то потребность организма в витамине А составляет 30% от потребности каротина. Какова суточная потребность организма в витамине А?</a:t>
            </a:r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7572375" y="5929313"/>
            <a:ext cx="1214438" cy="5715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71500" y="5929313"/>
            <a:ext cx="3071813" cy="584200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Ответ: 1,35 мг</a:t>
            </a:r>
          </a:p>
        </p:txBody>
      </p:sp>
      <p:pic>
        <p:nvPicPr>
          <p:cNvPr id="32774" name="Picture 6" descr="25234240G43K9jLM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4206875"/>
            <a:ext cx="2825750" cy="2317750"/>
          </a:xfrm>
          <a:prstGeom prst="rect">
            <a:avLst/>
          </a:prstGeom>
          <a:noFill/>
        </p:spPr>
      </p:pic>
      <p:pic>
        <p:nvPicPr>
          <p:cNvPr id="32775" name="Picture 7" descr="Vegetabl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4149725"/>
            <a:ext cx="3089275" cy="169862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pPr algn="ctr"/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Химия на 5</a:t>
            </a:r>
          </a:p>
        </p:txBody>
      </p:sp>
      <p:sp>
        <p:nvSpPr>
          <p:cNvPr id="5" name="Стрелка вверх 4">
            <a:hlinkClick r:id="rId2" action="ppaction://hlinksldjump"/>
          </p:cNvPr>
          <p:cNvSpPr/>
          <p:nvPr/>
        </p:nvSpPr>
        <p:spPr>
          <a:xfrm>
            <a:off x="7572375" y="5929313"/>
            <a:ext cx="1214438" cy="5715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71500" y="5929313"/>
            <a:ext cx="2500313" cy="584200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Ответ: 25%</a:t>
            </a:r>
          </a:p>
        </p:txBody>
      </p:sp>
      <p:sp>
        <p:nvSpPr>
          <p:cNvPr id="33796" name="Содержимое 6"/>
          <p:cNvSpPr>
            <a:spLocks noGrp="1"/>
          </p:cNvSpPr>
          <p:nvPr>
            <p:ph idx="1"/>
          </p:nvPr>
        </p:nvSpPr>
        <p:spPr>
          <a:xfrm>
            <a:off x="457200" y="2249488"/>
            <a:ext cx="8229600" cy="2179637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К сплаву массой 300 г, содержащему 20% цинка, добавили 20 г цинка. Каким стало процентное содержание цинка в новом сплаве?</a:t>
            </a:r>
          </a:p>
        </p:txBody>
      </p:sp>
      <p:pic>
        <p:nvPicPr>
          <p:cNvPr id="33798" name="Picture 6" descr="lab-ani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3716338"/>
            <a:ext cx="7416800" cy="198755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/>
          <a:lstStyle/>
          <a:p>
            <a:pPr algn="ctr"/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Химия на 4</a:t>
            </a:r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7572375" y="5929313"/>
            <a:ext cx="1214438" cy="5715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71500" y="5929313"/>
            <a:ext cx="2714625" cy="584200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Ответ: 10%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57200" y="2249488"/>
            <a:ext cx="8229600" cy="33226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Килограмм соли растворили в 9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л воды. Чему равна концентрация полученного раствора? (Масса 1л воды составляет 1кг)</a:t>
            </a:r>
          </a:p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Концентрация раствора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— это процентное отношение массы вещества к массе раствора.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pPr algn="ctr"/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Химия на 3</a:t>
            </a:r>
          </a:p>
        </p:txBody>
      </p:sp>
      <p:sp>
        <p:nvSpPr>
          <p:cNvPr id="35842" name="Содержимое 2"/>
          <p:cNvSpPr>
            <a:spLocks noGrp="1"/>
          </p:cNvSpPr>
          <p:nvPr>
            <p:ph idx="1"/>
          </p:nvPr>
        </p:nvSpPr>
        <p:spPr>
          <a:xfrm>
            <a:off x="457200" y="2249488"/>
            <a:ext cx="8229600" cy="3179762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smtClean="0"/>
              <a:t>Содержание некоторого вещества в таблетке витамина составляет 2,5%. Выразите эту часть десятичной дробью.</a:t>
            </a:r>
          </a:p>
          <a:p>
            <a:pPr>
              <a:buFont typeface="Georgia" pitchFamily="18" charset="0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7572375" y="5929313"/>
            <a:ext cx="1214438" cy="5715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71500" y="5929313"/>
            <a:ext cx="3071813" cy="584200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Ответ: 0,025</a:t>
            </a:r>
          </a:p>
        </p:txBody>
      </p:sp>
      <p:pic>
        <p:nvPicPr>
          <p:cNvPr id="35846" name="Picture 6" descr="unnam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3571875"/>
            <a:ext cx="2952750" cy="2952750"/>
          </a:xfrm>
          <a:prstGeom prst="rect">
            <a:avLst/>
          </a:prstGeom>
          <a:noFill/>
        </p:spPr>
      </p:pic>
      <p:pic>
        <p:nvPicPr>
          <p:cNvPr id="35847" name="Picture 7" descr="45459769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4788" y="3789363"/>
            <a:ext cx="1512887" cy="201612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686800" cy="5715000"/>
          </a:xfrm>
        </p:spPr>
        <p:txBody>
          <a:bodyPr/>
          <a:lstStyle/>
          <a:p>
            <a:pPr marL="623888" indent="-514350">
              <a:buFont typeface="Georgia" pitchFamily="18" charset="0"/>
              <a:buAutoNum type="arabicParenR"/>
            </a:pPr>
            <a:r>
              <a:rPr lang="ru-RU" b="1" dirty="0" smtClean="0"/>
              <a:t>__________</a:t>
            </a:r>
            <a:r>
              <a:rPr lang="ru-RU" dirty="0" smtClean="0"/>
              <a:t> - частное двух чисел.</a:t>
            </a:r>
            <a:endParaRPr lang="en-US" dirty="0" smtClean="0"/>
          </a:p>
          <a:p>
            <a:pPr marL="623888" indent="-514350">
              <a:buFont typeface="Georgia" pitchFamily="18" charset="0"/>
              <a:buAutoNum type="arabicParenR"/>
            </a:pPr>
            <a:endParaRPr lang="ru-RU" dirty="0" smtClean="0"/>
          </a:p>
          <a:p>
            <a:pPr marL="623888" indent="-514350">
              <a:buFont typeface="Georgia" pitchFamily="18" charset="0"/>
              <a:buAutoNum type="arabicParenR"/>
            </a:pPr>
            <a:r>
              <a:rPr lang="ru-RU" b="1" dirty="0" smtClean="0"/>
              <a:t>Основное свойство пропорции: </a:t>
            </a:r>
            <a:r>
              <a:rPr lang="ru-RU" dirty="0" smtClean="0"/>
              <a:t>«Отношение не изменится, если его члены _____________________  на одно и то же число, ______________».</a:t>
            </a:r>
            <a:endParaRPr lang="en-US" dirty="0" smtClean="0"/>
          </a:p>
          <a:p>
            <a:pPr marL="623888" indent="-514350">
              <a:buFont typeface="Georgia" pitchFamily="18" charset="0"/>
              <a:buAutoNum type="arabicParenR"/>
            </a:pPr>
            <a:endParaRPr lang="ru-RU" dirty="0" smtClean="0"/>
          </a:p>
          <a:p>
            <a:pPr marL="623888" indent="-514350">
              <a:buFont typeface="Georgia" pitchFamily="18" charset="0"/>
              <a:buAutoNum type="arabicParenR"/>
            </a:pPr>
            <a:r>
              <a:rPr lang="ru-RU" b="1" dirty="0" smtClean="0"/>
              <a:t> </a:t>
            </a:r>
            <a:r>
              <a:rPr lang="ru-RU" dirty="0" smtClean="0"/>
              <a:t>Что показывает отношение </a:t>
            </a:r>
            <a:r>
              <a:rPr lang="en-US" sz="4000" b="1" dirty="0" smtClean="0"/>
              <a:t>a:b</a:t>
            </a:r>
            <a:r>
              <a:rPr lang="ru-RU" sz="4000" b="1" dirty="0" smtClean="0"/>
              <a:t>?</a:t>
            </a:r>
          </a:p>
          <a:p>
            <a:pPr marL="623888" indent="-514350">
              <a:buFont typeface="Georgia" pitchFamily="18" charset="0"/>
              <a:buAutoNum type="arabicParenR"/>
            </a:pPr>
            <a:endParaRPr lang="ru-RU" sz="4000" b="1" dirty="0" smtClean="0"/>
          </a:p>
          <a:p>
            <a:pPr marL="623888" indent="-514350">
              <a:buFont typeface="Georgia" pitchFamily="18" charset="0"/>
              <a:buAutoNum type="arabicParenR"/>
            </a:pPr>
            <a:endParaRPr lang="ru-RU" b="1" dirty="0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071563" y="1071563"/>
            <a:ext cx="2436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3333CC"/>
                </a:solidFill>
                <a:latin typeface="Georgia" pitchFamily="18" charset="0"/>
              </a:rPr>
              <a:t>Отношение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143000" y="2928938"/>
            <a:ext cx="52339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3333CC"/>
                </a:solidFill>
                <a:latin typeface="Georgia" pitchFamily="18" charset="0"/>
              </a:rPr>
              <a:t>умножить или разделить 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357438" y="3357563"/>
            <a:ext cx="3216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3333CC"/>
                </a:solidFill>
                <a:latin typeface="Georgia" pitchFamily="18" charset="0"/>
              </a:rPr>
              <a:t>не равное нулю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942975" y="5072063"/>
            <a:ext cx="7953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3333CC"/>
                </a:solidFill>
                <a:latin typeface="Georgia" pitchFamily="18" charset="0"/>
              </a:rPr>
              <a:t> во сколько раз число </a:t>
            </a:r>
            <a:r>
              <a:rPr lang="en-US" sz="2800" b="1">
                <a:solidFill>
                  <a:srgbClr val="FF0000"/>
                </a:solidFill>
                <a:latin typeface="Georgia" pitchFamily="18" charset="0"/>
              </a:rPr>
              <a:t>a</a:t>
            </a:r>
            <a:r>
              <a:rPr lang="ru-RU" sz="2800" b="1">
                <a:solidFill>
                  <a:srgbClr val="3333CC"/>
                </a:solidFill>
                <a:latin typeface="Georgia" pitchFamily="18" charset="0"/>
              </a:rPr>
              <a:t> больше числа </a:t>
            </a:r>
            <a:r>
              <a:rPr lang="en-US" sz="2800" b="1">
                <a:solidFill>
                  <a:srgbClr val="FF0000"/>
                </a:solidFill>
                <a:latin typeface="Georgia" pitchFamily="18" charset="0"/>
              </a:rPr>
              <a:t>b</a:t>
            </a:r>
            <a:r>
              <a:rPr lang="ru-RU" sz="2800" b="1">
                <a:solidFill>
                  <a:srgbClr val="3333CC"/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857250" y="5834063"/>
            <a:ext cx="8715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3333CC"/>
                </a:solidFill>
                <a:latin typeface="Georgia" pitchFamily="18" charset="0"/>
              </a:rPr>
              <a:t> какую часть число </a:t>
            </a:r>
            <a:r>
              <a:rPr lang="en-US" sz="2800" b="1">
                <a:solidFill>
                  <a:srgbClr val="FF0000"/>
                </a:solidFill>
                <a:latin typeface="Georgia" pitchFamily="18" charset="0"/>
              </a:rPr>
              <a:t>a</a:t>
            </a:r>
            <a:r>
              <a:rPr lang="ru-RU" sz="2800" b="1">
                <a:solidFill>
                  <a:srgbClr val="3333CC"/>
                </a:solidFill>
                <a:latin typeface="Georgia" pitchFamily="18" charset="0"/>
              </a:rPr>
              <a:t> составляет от числа </a:t>
            </a:r>
            <a:r>
              <a:rPr lang="en-US" sz="2800" b="1">
                <a:solidFill>
                  <a:srgbClr val="FF0000"/>
                </a:solidFill>
                <a:latin typeface="Georgia" pitchFamily="18" charset="0"/>
              </a:rPr>
              <a:t>b</a:t>
            </a:r>
            <a:r>
              <a:rPr lang="ru-RU" sz="2800" b="1">
                <a:solidFill>
                  <a:srgbClr val="3333CC"/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-71438" y="4997450"/>
            <a:ext cx="1352551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latin typeface="Georgia" pitchFamily="18" charset="0"/>
              </a:rPr>
              <a:t>a&gt;b</a:t>
            </a:r>
            <a:r>
              <a:rPr lang="ru-RU" sz="3600" b="1">
                <a:latin typeface="Georgia" pitchFamily="18" charset="0"/>
              </a:rPr>
              <a:t>, </a:t>
            </a:r>
            <a:endParaRPr lang="ru-RU" sz="3600">
              <a:latin typeface="Georgia" pitchFamily="18" charset="0"/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-71438" y="5715000"/>
            <a:ext cx="1352551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latin typeface="Georgia" pitchFamily="18" charset="0"/>
              </a:rPr>
              <a:t>a&lt;b</a:t>
            </a:r>
            <a:r>
              <a:rPr lang="ru-RU" sz="3600" b="1">
                <a:latin typeface="Georgia" pitchFamily="18" charset="0"/>
              </a:rPr>
              <a:t>, </a:t>
            </a:r>
            <a:endParaRPr lang="ru-RU" sz="3600">
              <a:latin typeface="Georgia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428596" y="285728"/>
            <a:ext cx="8229600" cy="857250"/>
          </a:xfrm>
          <a:prstGeom prst="rect">
            <a:avLst/>
          </a:prstGeom>
          <a:solidFill>
            <a:srgbClr val="00B0F0">
              <a:alpha val="14902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Теория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10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686800" cy="5715000"/>
          </a:xfrm>
        </p:spPr>
        <p:txBody>
          <a:bodyPr/>
          <a:lstStyle/>
          <a:p>
            <a:pPr marL="623888" indent="-514350">
              <a:buFont typeface="Georgia" pitchFamily="18" charset="0"/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623888" indent="-514350">
              <a:buFont typeface="Georgia" pitchFamily="18" charset="0"/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такое пропорция?</a:t>
            </a:r>
          </a:p>
          <a:p>
            <a:pPr marL="623888" indent="-514350">
              <a:buFont typeface="Georgia" pitchFamily="18" charset="0"/>
              <a:buAutoNum type="arabicParenR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623888" indent="-514350">
              <a:buFont typeface="Georgia" pitchFamily="18" charset="0"/>
              <a:buAutoNum type="arabicParenR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623888" indent="-514350">
              <a:buFont typeface="Georgia" pitchFamily="18" charset="0"/>
              <a:buAutoNum type="arabicParenR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623888" indent="-514350">
              <a:buFont typeface="Georgia" pitchFamily="18" charset="0"/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найти процентное отношение двух чисел?</a:t>
            </a:r>
          </a:p>
          <a:p>
            <a:pPr marL="623888" indent="-514350">
              <a:buFont typeface="Georgia" pitchFamily="18" charset="0"/>
              <a:buAutoNum type="arabicParenR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214313" y="2500313"/>
            <a:ext cx="8818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Georgia" pitchFamily="18" charset="0"/>
              </a:rPr>
              <a:t>Пропорция – это равенство двух отношений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214313" y="4357688"/>
            <a:ext cx="821531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Georgia" pitchFamily="18" charset="0"/>
              </a:rPr>
              <a:t>Чтобы найти процентное отношение двух чисел, надо их отношение умножить на 100 и к результату приписать знак процента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428596" y="714362"/>
            <a:ext cx="8229600" cy="857250"/>
          </a:xfrm>
          <a:prstGeom prst="rect">
            <a:avLst/>
          </a:prstGeom>
          <a:solidFill>
            <a:srgbClr val="00B0F0">
              <a:alpha val="14902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Теория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875" y="3714731"/>
            <a:ext cx="3000375" cy="714375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15% от 200</a:t>
            </a:r>
            <a:endParaRPr lang="en-US" sz="3200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Georgia" pitchFamily="18" charset="0"/>
              <a:buNone/>
            </a:pPr>
            <a:endParaRPr lang="ru-RU" sz="3200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Georgia" pitchFamily="18" charset="0"/>
              <a:buNone/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25% от 60 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28688" y="714356"/>
            <a:ext cx="7286625" cy="1066800"/>
          </a:xfrm>
          <a:prstGeom prst="rect">
            <a:avLst/>
          </a:prstGeom>
          <a:solidFill>
            <a:schemeClr val="accent6">
              <a:lumMod val="60000"/>
              <a:lumOff val="40000"/>
              <a:alpha val="56000"/>
            </a:schemeClr>
          </a:solidFill>
          <a:ln w="63500">
            <a:solidFill>
              <a:srgbClr val="0070C0"/>
            </a:solidFill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atin typeface="+mj-lt"/>
                <a:ea typeface="+mj-ea"/>
                <a:cs typeface="+mj-cs"/>
              </a:rPr>
              <a:t>Виды задач на проценты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1438" y="2285981"/>
            <a:ext cx="2786062" cy="1066800"/>
          </a:xfrm>
          <a:prstGeom prst="rect">
            <a:avLst/>
          </a:prstGeom>
          <a:solidFill>
            <a:schemeClr val="accent6">
              <a:lumMod val="60000"/>
              <a:lumOff val="40000"/>
              <a:alpha val="56000"/>
            </a:schemeClr>
          </a:solidFill>
          <a:ln w="63500">
            <a:solidFill>
              <a:srgbClr val="0070C0"/>
            </a:solidFill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latin typeface="+mj-lt"/>
                <a:ea typeface="+mj-ea"/>
                <a:cs typeface="+mj-cs"/>
              </a:rPr>
              <a:t>% от числа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143250" y="2285981"/>
            <a:ext cx="2786063" cy="1066800"/>
          </a:xfrm>
          <a:prstGeom prst="rect">
            <a:avLst/>
          </a:prstGeom>
          <a:solidFill>
            <a:schemeClr val="accent6">
              <a:lumMod val="60000"/>
              <a:lumOff val="40000"/>
              <a:alpha val="56000"/>
            </a:schemeClr>
          </a:solidFill>
          <a:ln w="63500">
            <a:solidFill>
              <a:srgbClr val="0070C0"/>
            </a:solidFill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latin typeface="+mj-lt"/>
                <a:ea typeface="+mj-ea"/>
                <a:cs typeface="+mj-cs"/>
              </a:rPr>
              <a:t>число по %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143625" y="2285981"/>
            <a:ext cx="2786063" cy="1066800"/>
          </a:xfrm>
          <a:prstGeom prst="rect">
            <a:avLst/>
          </a:prstGeom>
          <a:solidFill>
            <a:schemeClr val="accent6">
              <a:lumMod val="60000"/>
              <a:lumOff val="40000"/>
              <a:alpha val="56000"/>
            </a:schemeClr>
          </a:solidFill>
          <a:ln w="63500">
            <a:solidFill>
              <a:srgbClr val="0070C0"/>
            </a:solidFill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latin typeface="+mj-lt"/>
                <a:ea typeface="+mj-ea"/>
                <a:cs typeface="+mj-cs"/>
              </a:rPr>
              <a:t>%-</a:t>
            </a:r>
            <a:r>
              <a:rPr lang="ru-RU" sz="3200" b="1" dirty="0" err="1">
                <a:latin typeface="+mj-lt"/>
                <a:ea typeface="+mj-ea"/>
                <a:cs typeface="+mj-cs"/>
              </a:rPr>
              <a:t>ое</a:t>
            </a:r>
            <a:r>
              <a:rPr lang="ru-RU" sz="3200" b="1" dirty="0">
                <a:latin typeface="+mj-lt"/>
                <a:ea typeface="+mj-ea"/>
                <a:cs typeface="+mj-cs"/>
              </a:rPr>
              <a:t> отношение</a:t>
            </a:r>
          </a:p>
        </p:txBody>
      </p:sp>
      <p:cxnSp>
        <p:nvCxnSpPr>
          <p:cNvPr id="10" name="Прямая со стрелкой 9"/>
          <p:cNvCxnSpPr>
            <a:stCxn id="4" idx="2"/>
            <a:endCxn id="6" idx="0"/>
          </p:cNvCxnSpPr>
          <p:nvPr/>
        </p:nvCxnSpPr>
        <p:spPr>
          <a:xfrm rot="5400000">
            <a:off x="4301331" y="2015313"/>
            <a:ext cx="504825" cy="3651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5" idx="0"/>
          </p:cNvCxnSpPr>
          <p:nvPr/>
        </p:nvCxnSpPr>
        <p:spPr>
          <a:xfrm rot="10800000" flipV="1">
            <a:off x="1463675" y="1785918"/>
            <a:ext cx="1285875" cy="50006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7" idx="0"/>
          </p:cNvCxnSpPr>
          <p:nvPr/>
        </p:nvCxnSpPr>
        <p:spPr>
          <a:xfrm>
            <a:off x="6215063" y="1785918"/>
            <a:ext cx="1322387" cy="50006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Содержимое 2"/>
          <p:cNvSpPr txBox="1">
            <a:spLocks/>
          </p:cNvSpPr>
          <p:nvPr/>
        </p:nvSpPr>
        <p:spPr bwMode="auto">
          <a:xfrm>
            <a:off x="6072188" y="3714731"/>
            <a:ext cx="3214687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b="1">
                <a:latin typeface="Times New Roman" pitchFamily="18" charset="0"/>
                <a:cs typeface="Times New Roman" pitchFamily="18" charset="0"/>
              </a:rPr>
              <a:t>5) 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7 от числа 35</a:t>
            </a:r>
            <a:endParaRPr lang="en-US" sz="3200" b="1">
              <a:latin typeface="Times New Roman" pitchFamily="18" charset="0"/>
              <a:cs typeface="Times New Roman" pitchFamily="18" charset="0"/>
            </a:endParaRPr>
          </a:p>
          <a:p>
            <a:endParaRPr lang="ru-RU" sz="32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>
                <a:latin typeface="Times New Roman" pitchFamily="18" charset="0"/>
                <a:cs typeface="Times New Roman" pitchFamily="18" charset="0"/>
              </a:rPr>
              <a:t>6) 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12 от числа 4 </a:t>
            </a:r>
          </a:p>
        </p:txBody>
      </p:sp>
      <p:sp>
        <p:nvSpPr>
          <p:cNvPr id="21" name="Содержимое 2"/>
          <p:cNvSpPr txBox="1">
            <a:spLocks/>
          </p:cNvSpPr>
          <p:nvPr/>
        </p:nvSpPr>
        <p:spPr>
          <a:xfrm>
            <a:off x="3071813" y="3714731"/>
            <a:ext cx="3000375" cy="714375"/>
          </a:xfrm>
          <a:prstGeom prst="rect">
            <a:avLst/>
          </a:prstGeom>
        </p:spPr>
        <p:txBody>
          <a:bodyPr/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15%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0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25%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60 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rot="5400000">
            <a:off x="1713707" y="4715649"/>
            <a:ext cx="2571750" cy="1587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4787107" y="4642624"/>
            <a:ext cx="2571750" cy="1587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1071563" y="4214793"/>
            <a:ext cx="7032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360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1071563" y="5286356"/>
            <a:ext cx="7032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sz="360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4071938" y="4214793"/>
            <a:ext cx="9350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360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4071938" y="5286356"/>
            <a:ext cx="9350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240</a:t>
            </a:r>
            <a:endParaRPr lang="ru-RU" sz="360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7429500" y="5286356"/>
            <a:ext cx="9350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300</a:t>
            </a:r>
            <a:endParaRPr lang="ru-RU" sz="360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7429500" y="4214793"/>
            <a:ext cx="7048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60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  <p:bldP spid="6" grpId="0" animBg="1"/>
      <p:bldP spid="7" grpId="0" animBg="1"/>
      <p:bldP spid="20" grpId="0"/>
      <p:bldP spid="21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0" y="3214686"/>
            <a:ext cx="6286500" cy="2573337"/>
          </a:xfrm>
        </p:spPr>
        <p:txBody>
          <a:bodyPr>
            <a:normAutofit fontScale="925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it-IT" sz="7200" b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cto</a:t>
            </a:r>
            <a:r>
              <a:rPr lang="ru-RU" sz="7200" b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 </a:t>
            </a:r>
            <a:r>
              <a:rPr lang="it-IT" sz="7200" b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→</a:t>
            </a:r>
            <a:r>
              <a:rPr lang="ru-RU" sz="7200" b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 </a:t>
            </a:r>
            <a:r>
              <a:rPr lang="it-IT" sz="7200" b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c/o</a:t>
            </a:r>
            <a:r>
              <a:rPr lang="ru-RU" sz="7200" b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  </a:t>
            </a:r>
            <a:r>
              <a:rPr lang="it-IT" sz="7200" b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→</a:t>
            </a:r>
            <a:r>
              <a:rPr lang="ru-RU" sz="7200" b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 </a:t>
            </a:r>
            <a:r>
              <a:rPr lang="it-IT" sz="7200" b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%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it-IT" sz="7200" b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100→</a:t>
            </a:r>
            <a:r>
              <a:rPr lang="ru-RU" sz="7200" b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 </a:t>
            </a:r>
            <a:r>
              <a:rPr lang="it-IT" sz="7200" b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010</a:t>
            </a:r>
            <a:r>
              <a:rPr lang="ru-RU" sz="7200" b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 </a:t>
            </a:r>
            <a:r>
              <a:rPr lang="it-IT" sz="7200" b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→</a:t>
            </a:r>
            <a:r>
              <a:rPr lang="ru-RU" sz="7200" b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 </a:t>
            </a:r>
            <a:r>
              <a:rPr lang="it-IT" sz="7200" b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%</a:t>
            </a:r>
            <a:endParaRPr lang="ru-RU" sz="7200" b="1" dirty="0" smtClean="0">
              <a:latin typeface="Times New Roman" pitchFamily="18" charset="0"/>
              <a:ea typeface="Arial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dirty="0"/>
          </a:p>
        </p:txBody>
      </p:sp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2643174" y="1857364"/>
            <a:ext cx="6286544" cy="1066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появился значок %</a:t>
            </a:r>
          </a:p>
        </p:txBody>
      </p:sp>
      <p:pic>
        <p:nvPicPr>
          <p:cNvPr id="20483" name="Picture 1" descr="C:\Users\SafiulYI\Desktop\юлия и\tmp6297120618399662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714375"/>
            <a:ext cx="2593975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Текст 2"/>
          <p:cNvSpPr txBox="1">
            <a:spLocks/>
          </p:cNvSpPr>
          <p:nvPr/>
        </p:nvSpPr>
        <p:spPr>
          <a:xfrm>
            <a:off x="-214313" y="4929188"/>
            <a:ext cx="3500438" cy="1571625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139700" algn="ctr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9600" b="1" dirty="0" err="1">
                <a:latin typeface="Times New Roman" pitchFamily="18" charset="0"/>
                <a:ea typeface="Arial" charset="0"/>
                <a:cs typeface="Times New Roman" pitchFamily="18" charset="0"/>
              </a:rPr>
              <a:t>Симон</a:t>
            </a:r>
            <a:r>
              <a:rPr lang="ru-RU" sz="9600" b="1" dirty="0">
                <a:latin typeface="Times New Roman" pitchFamily="18" charset="0"/>
                <a:ea typeface="Arial" charset="0"/>
                <a:cs typeface="Times New Roman" pitchFamily="18" charset="0"/>
              </a:rPr>
              <a:t> </a:t>
            </a:r>
            <a:r>
              <a:rPr lang="ru-RU" sz="9600" b="1" dirty="0" err="1">
                <a:latin typeface="Times New Roman" pitchFamily="18" charset="0"/>
                <a:ea typeface="Arial" charset="0"/>
                <a:cs typeface="Times New Roman" pitchFamily="18" charset="0"/>
              </a:rPr>
              <a:t>Стевин</a:t>
            </a:r>
            <a:r>
              <a:rPr lang="ru-RU" sz="9600" b="1" dirty="0">
                <a:latin typeface="Times New Roman" pitchFamily="18" charset="0"/>
                <a:ea typeface="Arial" charset="0"/>
                <a:cs typeface="Times New Roman" pitchFamily="18" charset="0"/>
              </a:rPr>
              <a:t> </a:t>
            </a:r>
          </a:p>
          <a:p>
            <a:pPr marL="139700" algn="ctr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9600" b="1" dirty="0">
                <a:latin typeface="Times New Roman" pitchFamily="18" charset="0"/>
                <a:ea typeface="Arial" charset="0"/>
                <a:cs typeface="Times New Roman" pitchFamily="18" charset="0"/>
              </a:rPr>
              <a:t>(1548-1620) </a:t>
            </a:r>
            <a:r>
              <a:rPr lang="ru-RU" sz="9600" dirty="0">
                <a:latin typeface="Times New Roman" pitchFamily="18" charset="0"/>
                <a:ea typeface="Arial" charset="0"/>
                <a:cs typeface="Times New Roman" pitchFamily="18" charset="0"/>
              </a:rPr>
              <a:t>— </a:t>
            </a:r>
          </a:p>
          <a:p>
            <a:pPr marL="139700" algn="ctr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9600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фламандский </a:t>
            </a:r>
            <a:r>
              <a:rPr lang="ru-RU" sz="9600" dirty="0">
                <a:latin typeface="Times New Roman" pitchFamily="18" charset="0"/>
                <a:ea typeface="Arial" charset="0"/>
                <a:cs typeface="Times New Roman" pitchFamily="18" charset="0"/>
              </a:rPr>
              <a:t>математик, механик и инженер.</a:t>
            </a:r>
          </a:p>
          <a:p>
            <a:pPr marL="139700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2800" dirty="0">
              <a:latin typeface="+mn-lt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2928926" y="714356"/>
            <a:ext cx="5857884" cy="857250"/>
          </a:xfrm>
          <a:prstGeom prst="rect">
            <a:avLst/>
          </a:prstGeom>
          <a:solidFill>
            <a:srgbClr val="00B0F0">
              <a:alpha val="14902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Историческая справка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ctrTitle"/>
          </p:nvPr>
        </p:nvSpPr>
        <p:spPr>
          <a:xfrm>
            <a:off x="214313" y="1714488"/>
            <a:ext cx="6043612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Классная работа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608638" y="2678113"/>
            <a:ext cx="2357437" cy="1587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"/>
          <p:cNvSpPr txBox="1">
            <a:spLocks/>
          </p:cNvSpPr>
          <p:nvPr/>
        </p:nvSpPr>
        <p:spPr>
          <a:xfrm>
            <a:off x="6786563" y="1387475"/>
            <a:ext cx="2357437" cy="1470025"/>
          </a:xfrm>
          <a:prstGeom prst="rect">
            <a:avLst/>
          </a:prstGeom>
        </p:spPr>
        <p:txBody>
          <a:bodyPr anchor="b">
            <a:normAutofit fontScale="975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10.12.18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857250"/>
          </a:xfrm>
          <a:solidFill>
            <a:srgbClr val="00B0F0">
              <a:alpha val="14902"/>
            </a:srgbClr>
          </a:solidFill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Учебник.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Стр.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127.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№649</a:t>
            </a: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457200" y="1500188"/>
            <a:ext cx="8229600" cy="1928812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Количество клёнов составляет 40% от количества дубов, растущих в парке. Сколько процентов составляет количество дубов от количества кленов?</a:t>
            </a:r>
          </a:p>
        </p:txBody>
      </p:sp>
      <p:pic>
        <p:nvPicPr>
          <p:cNvPr id="29698" name="Picture 2" descr="ÐÐ°ÑÑÐ¸Ð½ÐºÐ¸ Ð¿Ð¾ Ð·Ð°Ð¿ÑÐ¾ÑÑ Ð´ÑÐ± 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3357563"/>
            <a:ext cx="1428750" cy="156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643063" y="3857625"/>
            <a:ext cx="720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дуб</a:t>
            </a:r>
            <a:endParaRPr lang="ru-RU" sz="2800" b="1">
              <a:latin typeface="Georgia" pitchFamily="18" charset="0"/>
            </a:endParaRPr>
          </a:p>
        </p:txBody>
      </p:sp>
      <p:pic>
        <p:nvPicPr>
          <p:cNvPr id="29700" name="Picture 4" descr="ÐÐ°ÑÑÐ¸Ð½ÐºÐ¸ Ð¿Ð¾ Ð·Ð°Ð¿ÑÐ¾ÑÑ ÐºÐ»ÐµÐ½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5000625"/>
            <a:ext cx="1312862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643063" y="5500688"/>
            <a:ext cx="958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клен</a:t>
            </a:r>
            <a:endParaRPr lang="ru-RU" sz="2800" b="1">
              <a:latin typeface="Georgia" pitchFamily="18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428875" y="5500688"/>
            <a:ext cx="23796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сост. 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40%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от</a:t>
            </a:r>
            <a:endParaRPr lang="ru-RU" sz="2800">
              <a:latin typeface="Georgia" pitchFamily="18" charset="0"/>
            </a:endParaRPr>
          </a:p>
        </p:txBody>
      </p:sp>
      <p:cxnSp>
        <p:nvCxnSpPr>
          <p:cNvPr id="34" name="Соединительная линия уступом 24"/>
          <p:cNvCxnSpPr/>
          <p:nvPr/>
        </p:nvCxnSpPr>
        <p:spPr>
          <a:xfrm flipH="1" flipV="1">
            <a:off x="4143375" y="4143375"/>
            <a:ext cx="593725" cy="1619250"/>
          </a:xfrm>
          <a:prstGeom prst="bentConnector4">
            <a:avLst>
              <a:gd name="adj1" fmla="val -38514"/>
              <a:gd name="adj2" fmla="val 99789"/>
            </a:avLst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олилиния 49"/>
          <p:cNvSpPr/>
          <p:nvPr/>
        </p:nvSpPr>
        <p:spPr>
          <a:xfrm>
            <a:off x="7048500" y="4135438"/>
            <a:ext cx="1096963" cy="1722437"/>
          </a:xfrm>
          <a:custGeom>
            <a:avLst/>
            <a:gdLst>
              <a:gd name="connsiteX0" fmla="*/ 309489 w 1097280"/>
              <a:gd name="connsiteY0" fmla="*/ 0 h 1842867"/>
              <a:gd name="connsiteX1" fmla="*/ 1097280 w 1097280"/>
              <a:gd name="connsiteY1" fmla="*/ 0 h 1842867"/>
              <a:gd name="connsiteX2" fmla="*/ 1097280 w 1097280"/>
              <a:gd name="connsiteY2" fmla="*/ 1758461 h 1842867"/>
              <a:gd name="connsiteX3" fmla="*/ 0 w 1097280"/>
              <a:gd name="connsiteY3" fmla="*/ 1758461 h 1842867"/>
              <a:gd name="connsiteX4" fmla="*/ 182880 w 1097280"/>
              <a:gd name="connsiteY4" fmla="*/ 1688123 h 1842867"/>
              <a:gd name="connsiteX5" fmla="*/ 28135 w 1097280"/>
              <a:gd name="connsiteY5" fmla="*/ 1758461 h 1842867"/>
              <a:gd name="connsiteX6" fmla="*/ 196948 w 1097280"/>
              <a:gd name="connsiteY6" fmla="*/ 1842867 h 1842867"/>
              <a:gd name="connsiteX7" fmla="*/ 28135 w 1097280"/>
              <a:gd name="connsiteY7" fmla="*/ 1758461 h 1842867"/>
              <a:gd name="connsiteX8" fmla="*/ 28135 w 1097280"/>
              <a:gd name="connsiteY8" fmla="*/ 1758461 h 184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7280" h="1842867">
                <a:moveTo>
                  <a:pt x="309489" y="0"/>
                </a:moveTo>
                <a:lnTo>
                  <a:pt x="1097280" y="0"/>
                </a:lnTo>
                <a:lnTo>
                  <a:pt x="1097280" y="1758461"/>
                </a:lnTo>
                <a:lnTo>
                  <a:pt x="0" y="1758461"/>
                </a:lnTo>
                <a:cubicBezTo>
                  <a:pt x="201364" y="1686546"/>
                  <a:pt x="266658" y="1688123"/>
                  <a:pt x="182880" y="1688123"/>
                </a:cubicBezTo>
                <a:lnTo>
                  <a:pt x="28135" y="1758461"/>
                </a:lnTo>
                <a:lnTo>
                  <a:pt x="196948" y="1842867"/>
                </a:lnTo>
                <a:lnTo>
                  <a:pt x="28135" y="1758461"/>
                </a:lnTo>
                <a:lnTo>
                  <a:pt x="28135" y="1758461"/>
                </a:lnTo>
              </a:path>
            </a:pathLst>
          </a:cu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ик 50"/>
          <p:cNvSpPr>
            <a:spLocks noChangeArrowheads="1"/>
          </p:cNvSpPr>
          <p:nvPr/>
        </p:nvSpPr>
        <p:spPr bwMode="auto">
          <a:xfrm>
            <a:off x="5072063" y="3857625"/>
            <a:ext cx="2349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сост.       % от</a:t>
            </a:r>
            <a:endParaRPr lang="ru-RU" sz="2800">
              <a:latin typeface="Georgia" pitchFamily="18" charset="0"/>
            </a:endParaRPr>
          </a:p>
        </p:txBody>
      </p:sp>
      <p:sp>
        <p:nvSpPr>
          <p:cNvPr id="52" name="Прямоугольник 51"/>
          <p:cNvSpPr>
            <a:spLocks noChangeArrowheads="1"/>
          </p:cNvSpPr>
          <p:nvPr/>
        </p:nvSpPr>
        <p:spPr bwMode="auto">
          <a:xfrm>
            <a:off x="2846388" y="3857625"/>
            <a:ext cx="1082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100%</a:t>
            </a:r>
            <a:endParaRPr lang="ru-RU" sz="2800" b="1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53" name="Прямоугольник 52"/>
          <p:cNvSpPr>
            <a:spLocks noChangeArrowheads="1"/>
          </p:cNvSpPr>
          <p:nvPr/>
        </p:nvSpPr>
        <p:spPr bwMode="auto">
          <a:xfrm>
            <a:off x="5500688" y="5500688"/>
            <a:ext cx="1082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100%</a:t>
            </a:r>
            <a:endParaRPr lang="ru-RU" sz="2800" b="1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54" name="Прямоугольник 53"/>
          <p:cNvSpPr>
            <a:spLocks noChangeArrowheads="1"/>
          </p:cNvSpPr>
          <p:nvPr/>
        </p:nvSpPr>
        <p:spPr bwMode="auto">
          <a:xfrm>
            <a:off x="6143625" y="3857625"/>
            <a:ext cx="363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>
              <a:latin typeface="Georgia" pitchFamily="18" charset="0"/>
            </a:endParaRPr>
          </a:p>
        </p:txBody>
      </p:sp>
      <p:sp>
        <p:nvSpPr>
          <p:cNvPr id="55" name="Прямоугольник 54"/>
          <p:cNvSpPr>
            <a:spLocks noChangeArrowheads="1"/>
          </p:cNvSpPr>
          <p:nvPr/>
        </p:nvSpPr>
        <p:spPr bwMode="auto">
          <a:xfrm>
            <a:off x="6137275" y="3833813"/>
            <a:ext cx="363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ru-RU" sz="2800" i="1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51" grpId="0"/>
      <p:bldP spid="52" grpId="0"/>
      <p:bldP spid="53" grpId="0"/>
      <p:bldP spid="54" grpId="0"/>
      <p:bldP spid="54" grpId="1"/>
      <p:bldP spid="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1066800"/>
          </a:xfrm>
        </p:spPr>
        <p:txBody>
          <a:bodyPr/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Решение: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75"/>
            <a:ext cx="3686175" cy="1357313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100% - </a:t>
            </a:r>
            <a:r>
              <a:rPr lang="en-US" sz="3600" b="1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 %</a:t>
            </a:r>
          </a:p>
          <a:p>
            <a:pPr>
              <a:buFont typeface="Georgia" pitchFamily="18" charset="0"/>
              <a:buNone/>
            </a:pP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40% - 100%</a:t>
            </a:r>
            <a:endParaRPr lang="ru-RU" sz="36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625" y="2928938"/>
            <a:ext cx="3686175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40</a:t>
            </a:r>
            <a:r>
              <a:rPr lang="en-US" sz="36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=100•100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28625" y="4000500"/>
            <a:ext cx="2500313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sz="36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1071563" y="3786188"/>
            <a:ext cx="2000250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100•100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571625" y="4286250"/>
            <a:ext cx="1000125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40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214438" y="4357688"/>
            <a:ext cx="1571625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одержимое 2"/>
          <p:cNvSpPr txBox="1">
            <a:spLocks/>
          </p:cNvSpPr>
          <p:nvPr/>
        </p:nvSpPr>
        <p:spPr>
          <a:xfrm>
            <a:off x="2857500" y="4071938"/>
            <a:ext cx="6000750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= 250 (%)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357188" y="5643563"/>
            <a:ext cx="8643937" cy="13573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250% составляет количество дубов от количества кленов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857750" y="4071938"/>
            <a:ext cx="4286250" cy="7143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– сост. дубы от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.  </a:t>
            </a:r>
          </a:p>
        </p:txBody>
      </p:sp>
      <p:pic>
        <p:nvPicPr>
          <p:cNvPr id="22539" name="Picture 2" descr="ÐÐ°ÑÑÐ¸Ð½ÐºÐ¸ Ð¿Ð¾ Ð·Ð°Ð¿ÑÐ¾ÑÑ Ð¿Ð°ÑÐ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3" y="785813"/>
            <a:ext cx="4214812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  <p:bldP spid="6" grpId="0"/>
      <p:bldP spid="7" grpId="0"/>
      <p:bldP spid="10" grpId="0"/>
      <p:bldP spid="11" grpId="0"/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844</TotalTime>
  <Words>863</Words>
  <PresentationFormat>Экран (4:3)</PresentationFormat>
  <Paragraphs>183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Городская</vt:lpstr>
      <vt:lpstr>Слайд 1</vt:lpstr>
      <vt:lpstr>Слайд 2</vt:lpstr>
      <vt:lpstr>Слайд 3</vt:lpstr>
      <vt:lpstr>Слайд 4</vt:lpstr>
      <vt:lpstr>Слайд 5</vt:lpstr>
      <vt:lpstr>Как появился значок %</vt:lpstr>
      <vt:lpstr>Классная работа</vt:lpstr>
      <vt:lpstr>Учебник. Стр. 127. №649</vt:lpstr>
      <vt:lpstr>Решение:</vt:lpstr>
      <vt:lpstr>Учебник. Стр. 127. №652</vt:lpstr>
      <vt:lpstr>Решение:</vt:lpstr>
      <vt:lpstr>Слайд 12</vt:lpstr>
      <vt:lpstr>Слайд 13</vt:lpstr>
      <vt:lpstr>Слайд 14</vt:lpstr>
      <vt:lpstr>Слайд 15</vt:lpstr>
      <vt:lpstr>Слайд 16</vt:lpstr>
      <vt:lpstr>Слайд 17</vt:lpstr>
      <vt:lpstr>Экономика на 5</vt:lpstr>
      <vt:lpstr>Экономика на 4</vt:lpstr>
      <vt:lpstr>Экономика на 3</vt:lpstr>
      <vt:lpstr>Биология на 5</vt:lpstr>
      <vt:lpstr>Биология на 4</vt:lpstr>
      <vt:lpstr>Биология на 3</vt:lpstr>
      <vt:lpstr>Химия на 5</vt:lpstr>
      <vt:lpstr>Химия на 4</vt:lpstr>
      <vt:lpstr>Химия на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Процентное отношение двух чисел</dc:title>
  <dc:creator>SafiulYI</dc:creator>
  <cp:lastModifiedBy>SafiulYI</cp:lastModifiedBy>
  <cp:revision>21</cp:revision>
  <dcterms:created xsi:type="dcterms:W3CDTF">2018-12-08T14:56:42Z</dcterms:created>
  <dcterms:modified xsi:type="dcterms:W3CDTF">2018-12-09T19:16:06Z</dcterms:modified>
</cp:coreProperties>
</file>